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image" Target="../media/image-1-7.png"/><Relationship Id="rId8" Type="http://schemas.openxmlformats.org/officeDocument/2006/relationships/image" Target="../media/image-1-8.svg"/><Relationship Id="rId9" Type="http://schemas.openxmlformats.org/officeDocument/2006/relationships/image" Target="../media/image-1-9.png"/><Relationship Id="rId10" Type="http://schemas.openxmlformats.org/officeDocument/2006/relationships/image" Target="../media/image-1-10.svg"/><Relationship Id="rId11" Type="http://schemas.openxmlformats.org/officeDocument/2006/relationships/image" Target="../media/image-1-11.png"/><Relationship Id="rId12" Type="http://schemas.openxmlformats.org/officeDocument/2006/relationships/image" Target="../media/image-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image" Target="../media/image-2-9.png"/><Relationship Id="rId10" Type="http://schemas.openxmlformats.org/officeDocument/2006/relationships/image" Target="../media/image-2-10.svg"/><Relationship Id="rId11" Type="http://schemas.openxmlformats.org/officeDocument/2006/relationships/image" Target="../media/image-2-11.png"/><Relationship Id="rId12" Type="http://schemas.openxmlformats.org/officeDocument/2006/relationships/image" Target="../media/image-2-12.svg"/><Relationship Id="rId13" Type="http://schemas.openxmlformats.org/officeDocument/2006/relationships/image" Target="../media/image-2-13.png"/><Relationship Id="rId14" Type="http://schemas.openxmlformats.org/officeDocument/2006/relationships/image" Target="../media/image-2-14.svg"/><Relationship Id="rId15" Type="http://schemas.openxmlformats.org/officeDocument/2006/relationships/image" Target="../media/image-2-15.png"/><Relationship Id="rId16" Type="http://schemas.openxmlformats.org/officeDocument/2006/relationships/image" Target="../media/image-2-16.svg"/><Relationship Id="rId17" Type="http://schemas.openxmlformats.org/officeDocument/2006/relationships/image" Target="../media/image-2-17.png"/><Relationship Id="rId18" Type="http://schemas.openxmlformats.org/officeDocument/2006/relationships/image" Target="../media/image-2-18.svg"/><Relationship Id="rId19" Type="http://schemas.openxmlformats.org/officeDocument/2006/relationships/image" Target="../media/image-2-19.png"/><Relationship Id="rId20" Type="http://schemas.openxmlformats.org/officeDocument/2006/relationships/image" Target="../media/image-2-20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image" Target="../media/image-3-13.png"/><Relationship Id="rId14" Type="http://schemas.openxmlformats.org/officeDocument/2006/relationships/image" Target="../media/image-3-14.svg"/><Relationship Id="rId15" Type="http://schemas.openxmlformats.org/officeDocument/2006/relationships/image" Target="../media/image-3-15.png"/><Relationship Id="rId16" Type="http://schemas.openxmlformats.org/officeDocument/2006/relationships/image" Target="../media/image-3-16.svg"/><Relationship Id="rId17" Type="http://schemas.openxmlformats.org/officeDocument/2006/relationships/image" Target="../media/image-3-17.png"/><Relationship Id="rId18" Type="http://schemas.openxmlformats.org/officeDocument/2006/relationships/image" Target="../media/image-3-18.svg"/><Relationship Id="rId19" Type="http://schemas.openxmlformats.org/officeDocument/2006/relationships/image" Target="../media/image-3-19.png"/><Relationship Id="rId20" Type="http://schemas.openxmlformats.org/officeDocument/2006/relationships/image" Target="../media/image-3-20.svg"/><Relationship Id="rId21" Type="http://schemas.openxmlformats.org/officeDocument/2006/relationships/image" Target="../media/image-3-21.png"/><Relationship Id="rId22" Type="http://schemas.openxmlformats.org/officeDocument/2006/relationships/image" Target="../media/image-3-22.svg"/><Relationship Id="rId23" Type="http://schemas.openxmlformats.org/officeDocument/2006/relationships/image" Target="../media/image-3-23.png"/><Relationship Id="rId24" Type="http://schemas.openxmlformats.org/officeDocument/2006/relationships/image" Target="../media/image-3-24.svg"/><Relationship Id="rId25" Type="http://schemas.openxmlformats.org/officeDocument/2006/relationships/image" Target="../media/image-3-25.png"/><Relationship Id="rId26" Type="http://schemas.openxmlformats.org/officeDocument/2006/relationships/image" Target="../media/image-3-26.svg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image" Target="../media/image-5-11.png"/><Relationship Id="rId12" Type="http://schemas.openxmlformats.org/officeDocument/2006/relationships/image" Target="../media/image-5-12.svg"/><Relationship Id="rId13" Type="http://schemas.openxmlformats.org/officeDocument/2006/relationships/image" Target="../media/image-5-13.png"/><Relationship Id="rId14" Type="http://schemas.openxmlformats.org/officeDocument/2006/relationships/image" Target="../media/image-5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sv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sv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svg"/><Relationship Id="rId19" Type="http://schemas.openxmlformats.org/officeDocument/2006/relationships/image" Target="../media/image-12-19.png"/><Relationship Id="rId20" Type="http://schemas.openxmlformats.org/officeDocument/2006/relationships/image" Target="../media/image-12-20.svg"/><Relationship Id="rId21" Type="http://schemas.openxmlformats.org/officeDocument/2006/relationships/image" Target="../media/image-12-21.png"/><Relationship Id="rId22" Type="http://schemas.openxmlformats.org/officeDocument/2006/relationships/image" Target="../media/image-12-22.sv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image" Target="../media/image-13-9.png"/><Relationship Id="rId10" Type="http://schemas.openxmlformats.org/officeDocument/2006/relationships/image" Target="../media/image-13-10.sv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sv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sv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sv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image" Target="../media/image-15-9.png"/><Relationship Id="rId10" Type="http://schemas.openxmlformats.org/officeDocument/2006/relationships/image" Target="../media/image-15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image" Target="../media/image-16-8.svg"/><Relationship Id="rId9" Type="http://schemas.openxmlformats.org/officeDocument/2006/relationships/image" Target="../media/image-16-9.png"/><Relationship Id="rId10" Type="http://schemas.openxmlformats.org/officeDocument/2006/relationships/image" Target="../media/image-16-10.sv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sv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image" Target="../media/image-1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71390" y="71140"/>
            <a:ext cx="5001220" cy="5001220"/>
          </a:xfrm>
          <a:prstGeom prst="ellipse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35000">
                <a:srgbClr val="5C6BC0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3033117" y="1147316"/>
            <a:ext cx="338537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spc="182" kern="0" dirty="0">
                <a:solidFill>
                  <a:srgbClr val="C9A96E">
                    <a:alpha val="9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 FIELD THEORY  ·  SECOND EDITION</a:t>
            </a:r>
            <a:endParaRPr lang="en-US" sz="730" dirty="0"/>
          </a:p>
        </p:txBody>
      </p:sp>
      <p:sp>
        <p:nvSpPr>
          <p:cNvPr id="5" name="Text 2"/>
          <p:cNvSpPr/>
          <p:nvPr/>
        </p:nvSpPr>
        <p:spPr>
          <a:xfrm>
            <a:off x="593069" y="1429792"/>
            <a:ext cx="7957713" cy="585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610"/>
              </a:lnSpc>
              <a:spcAft>
                <a:spcPts val="560"/>
              </a:spcAft>
              <a:buNone/>
            </a:pPr>
            <a:r>
              <a:rPr lang="en-US" sz="4390" b="1" spc="-44" kern="0" dirty="0">
                <a:gradFill rotWithShape="1">
                  <a:gsLst>
                    <a:gs pos="0">
                      <a:srgbClr val="E8EAF6"/>
                    </a:gs>
                    <a:gs pos="40000">
                      <a:srgbClr val="C5CAE9"/>
                    </a:gs>
                    <a:gs pos="100000">
                      <a:srgbClr val="C9A96E"/>
                    </a:gs>
                  </a:gsLst>
                  <a:lin ang="2700000" scaled="1"/>
                </a:gradFill>
                <a:latin typeface="Cambria" pitchFamily="34" charset="0"/>
                <a:ea typeface="Cambria" pitchFamily="34" charset="-122"/>
                <a:cs typeface="Cambria" pitchFamily="34" charset="-120"/>
              </a:rPr>
              <a:t>Universal Vacuum Geometry 2.0</a:t>
            </a:r>
            <a:endParaRPr lang="en-US" sz="4390" dirty="0"/>
          </a:p>
        </p:txBody>
      </p:sp>
      <p:sp>
        <p:nvSpPr>
          <p:cNvPr id="6" name="Text 3"/>
          <p:cNvSpPr/>
          <p:nvPr/>
        </p:nvSpPr>
        <p:spPr>
          <a:xfrm>
            <a:off x="4122986" y="2086124"/>
            <a:ext cx="915838" cy="227856"/>
          </a:xfrm>
          <a:prstGeom prst="roundRect">
            <a:avLst>
              <a:gd name="adj" fmla="val 62983"/>
            </a:avLst>
          </a:prstGeom>
          <a:gradFill rotWithShape="1">
            <a:gsLst>
              <a:gs pos="0">
                <a:srgbClr val="5C6BC0"/>
              </a:gs>
              <a:gs pos="100000">
                <a:srgbClr val="3949AB"/>
              </a:gs>
            </a:gsLst>
            <a:lin ang="2700000" scaled="1"/>
          </a:gradFill>
          <a:ln w="9525">
            <a:solidFill>
              <a:srgbClr val="7986CB">
                <a:alpha val="50000"/>
              </a:srgbClr>
            </a:solidFill>
          </a:ln>
        </p:spPr>
        <p:txBody>
          <a:bodyPr wrap="none" lIns="100330" tIns="29210" rIns="100330" bIns="29210" rtlCol="0" anchor="t"/>
          <a:lstStyle/>
          <a:p>
            <a:pPr algn="l" indent="0" marL="0">
              <a:buNone/>
            </a:pPr>
            <a:r>
              <a:rPr lang="en-US" sz="790" spc="119" kern="0" dirty="0">
                <a:solidFill>
                  <a:srgbClr val="E8EA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UVG · 2.0</a:t>
            </a:r>
            <a:endParaRPr lang="en-US" sz="790" dirty="0"/>
          </a:p>
        </p:txBody>
      </p:sp>
      <p:sp>
        <p:nvSpPr>
          <p:cNvPr id="7" name="Text 4"/>
          <p:cNvSpPr/>
          <p:nvPr/>
        </p:nvSpPr>
        <p:spPr>
          <a:xfrm>
            <a:off x="3429000" y="2514600"/>
            <a:ext cx="2286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5000">
                <a:srgbClr val="7986CB"/>
              </a:gs>
              <a:gs pos="50000">
                <a:srgbClr val="C9A96E"/>
              </a:gs>
              <a:gs pos="75000">
                <a:srgbClr val="7986CB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2273335" y="2722811"/>
            <a:ext cx="4597331" cy="228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98"/>
              </a:lnSpc>
              <a:spcAft>
                <a:spcPts val="2030"/>
              </a:spcAft>
              <a:buNone/>
            </a:pPr>
            <a:r>
              <a:rPr lang="en-US" sz="1240" spc="37" kern="0" dirty="0">
                <a:solidFill>
                  <a:srgbClr val="B0BEC5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 Unified Theory of Vacuum, Matter, and Consciousness</a:t>
            </a:r>
            <a:endParaRPr lang="en-US" sz="1240" dirty="0"/>
          </a:p>
        </p:txBody>
      </p:sp>
      <p:sp>
        <p:nvSpPr>
          <p:cNvPr id="9" name="Text 6"/>
          <p:cNvSpPr/>
          <p:nvPr/>
        </p:nvSpPr>
        <p:spPr>
          <a:xfrm>
            <a:off x="4035028" y="3208883"/>
            <a:ext cx="1181011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48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Michael Marsden</a:t>
            </a:r>
            <a:endParaRPr lang="en-US" sz="960" dirty="0"/>
          </a:p>
        </p:txBody>
      </p:sp>
      <p:sp>
        <p:nvSpPr>
          <p:cNvPr id="10" name="Text 7"/>
          <p:cNvSpPr/>
          <p:nvPr/>
        </p:nvSpPr>
        <p:spPr>
          <a:xfrm>
            <a:off x="3404295" y="3434804"/>
            <a:ext cx="2568788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spc="63" kern="0" dirty="0">
                <a:solidFill>
                  <a:srgbClr val="7986CB">
                    <a:alpha val="65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Independent Researcher  ·  Chico, California</a:t>
            </a:r>
            <a:endParaRPr lang="en-US" sz="790" dirty="0"/>
          </a:p>
        </p:txBody>
      </p:sp>
      <p:sp>
        <p:nvSpPr>
          <p:cNvPr id="11" name="Text 8"/>
          <p:cNvSpPr/>
          <p:nvPr/>
        </p:nvSpPr>
        <p:spPr>
          <a:xfrm>
            <a:off x="4423321" y="3628430"/>
            <a:ext cx="32693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spc="146" kern="0" dirty="0">
                <a:solidFill>
                  <a:srgbClr val="C9A96E">
                    <a:alpha val="8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2026</a:t>
            </a:r>
            <a:endParaRPr lang="en-US" sz="73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470" y="143470"/>
            <a:ext cx="200620" cy="200620"/>
          </a:xfrm>
          <a:prstGeom prst="rect">
            <a:avLst/>
          </a:prstGeom>
        </p:spPr>
      </p:pic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99909" y="143470"/>
            <a:ext cx="200620" cy="200620"/>
          </a:xfrm>
          <a:prstGeom prst="rect">
            <a:avLst/>
          </a:prstGeom>
        </p:spPr>
      </p:pic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alphaModFix amt="35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3470" y="4799409"/>
            <a:ext cx="200620" cy="200620"/>
          </a:xfrm>
          <a:prstGeom prst="rect">
            <a:avLst/>
          </a:prstGeom>
        </p:spPr>
      </p:pic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alphaModFix amt="35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99909" y="4799409"/>
            <a:ext cx="200620" cy="20062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5C6BC0"/>
              </a:gs>
              <a:gs pos="50000">
                <a:srgbClr val="C9A96E"/>
              </a:gs>
              <a:gs pos="70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0"/>
          <p:cNvSpPr/>
          <p:nvPr/>
        </p:nvSpPr>
        <p:spPr>
          <a:xfrm>
            <a:off x="0" y="5129659"/>
            <a:ext cx="914400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5C6BC0"/>
              </a:gs>
              <a:gs pos="50000">
                <a:srgbClr val="C9A96E"/>
              </a:gs>
              <a:gs pos="70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1">
            <a:alphaModFix amt="55000"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28726" y="4890492"/>
            <a:ext cx="171450" cy="85725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2671167" y="4866829"/>
            <a:ext cx="4448517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00" dirty="0">
                <a:solidFill>
                  <a:srgbClr val="7986CB">
                    <a:alpha val="60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RELEASED TO THE PUBLIC DOMAIN  —  CREATIVE COMMONS ZERO (CC0 1.0)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857970" cy="1857970"/>
          </a:xfrm>
          <a:prstGeom prst="rect">
            <a:avLst/>
          </a:prstGeom>
          <a:gradFill rotWithShape="1">
            <a:gsLst>
              <a:gs pos="0">
                <a:srgbClr val="EF5350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100000" t="100000" r="0" b="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286030" y="0"/>
            <a:ext cx="1857970" cy="1857970"/>
          </a:xfrm>
          <a:prstGeom prst="rect">
            <a:avLst/>
          </a:prstGeom>
          <a:gradFill rotWithShape="1">
            <a:gsLst>
              <a:gs pos="0">
                <a:srgbClr val="FFA726">
                  <a:alpha val="9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0" t="100000" r="100000" b="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3285530"/>
            <a:ext cx="1857970" cy="1857970"/>
          </a:xfrm>
          <a:prstGeom prst="rect">
            <a:avLst/>
          </a:prstGeom>
          <a:gradFill rotWithShape="1">
            <a:gsLst>
              <a:gs pos="0">
                <a:srgbClr val="26C6DA">
                  <a:alpha val="9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100000" t="0" r="0" b="10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286030" y="3285530"/>
            <a:ext cx="1857970" cy="1857970"/>
          </a:xfrm>
          <a:prstGeom prst="rect">
            <a:avLst/>
          </a:prstGeom>
          <a:gradFill rotWithShape="1">
            <a:gsLst>
              <a:gs pos="0">
                <a:srgbClr val="AB47BC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0" t="0" r="100000" b="10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29000" y="1428750"/>
            <a:ext cx="2286000" cy="2286000"/>
          </a:xfrm>
          <a:prstGeom prst="rect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228600"/>
            <a:ext cx="3199095" cy="266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1"/>
              </a:lnSpc>
              <a:buNone/>
            </a:pPr>
            <a:r>
              <a:rPr lang="en-US" sz="1910" b="1" spc="-19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Crisis in Modern Physics</a:t>
            </a:r>
            <a:endParaRPr lang="en-US" sz="1910" dirty="0"/>
          </a:p>
        </p:txBody>
      </p:sp>
      <p:sp>
        <p:nvSpPr>
          <p:cNvPr id="10" name="Text 8"/>
          <p:cNvSpPr/>
          <p:nvPr/>
        </p:nvSpPr>
        <p:spPr>
          <a:xfrm>
            <a:off x="457200" y="538609"/>
            <a:ext cx="5143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alphaModFix amt="5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72235" y="270132"/>
            <a:ext cx="132588" cy="13258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754689" y="271760"/>
            <a:ext cx="102532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F535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4 OPEN PROBLEMS</a:t>
            </a:r>
            <a:endParaRPr lang="en-US" sz="680" dirty="0"/>
          </a:p>
        </p:txBody>
      </p:sp>
      <p:sp>
        <p:nvSpPr>
          <p:cNvPr id="13" name="Text 10"/>
          <p:cNvSpPr/>
          <p:nvPr/>
        </p:nvSpPr>
        <p:spPr>
          <a:xfrm>
            <a:off x="457200" y="772120"/>
            <a:ext cx="4057650" cy="1885355"/>
          </a:xfrm>
          <a:prstGeom prst="roundRect">
            <a:avLst>
              <a:gd name="adj" fmla="val 3031"/>
            </a:avLst>
          </a:prstGeom>
          <a:solidFill>
            <a:srgbClr val="12182E"/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652016" y="982266"/>
            <a:ext cx="342900" cy="342900"/>
          </a:xfrm>
          <a:prstGeom prst="ellipse">
            <a:avLst/>
          </a:prstGeom>
          <a:solidFill>
            <a:srgbClr val="EF5350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963" y="1084213"/>
            <a:ext cx="139005" cy="13900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095226" y="982266"/>
            <a:ext cx="354728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EF535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COSMOLOGICAL CRISIS</a:t>
            </a:r>
            <a:endParaRPr lang="en-US" sz="620" dirty="0"/>
          </a:p>
        </p:txBody>
      </p:sp>
      <p:sp>
        <p:nvSpPr>
          <p:cNvPr id="17" name="Text 13"/>
          <p:cNvSpPr/>
          <p:nvPr/>
        </p:nvSpPr>
        <p:spPr>
          <a:xfrm>
            <a:off x="1095226" y="1114127"/>
            <a:ext cx="3547289" cy="160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101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Dark Matter &amp; Dark Energy</a:t>
            </a:r>
            <a:endParaRPr lang="en-US" sz="1010" dirty="0"/>
          </a:p>
        </p:txBody>
      </p:sp>
      <p:sp>
        <p:nvSpPr>
          <p:cNvPr id="18" name="Text 14"/>
          <p:cNvSpPr/>
          <p:nvPr/>
        </p:nvSpPr>
        <p:spPr>
          <a:xfrm>
            <a:off x="652016" y="1409998"/>
            <a:ext cx="3741378" cy="508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95% of the universe is invisible to all known physics. Standard Model accounts for only </a:t>
            </a:r>
            <a:pPr algn="l" indent="0" marL="0">
              <a:lnSpc>
                <a:spcPts val="1271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5% of total mass-energy</a:t>
            </a:r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. Dark matter (27%) and dark energy (68%) remain entirely unexplained after decades of searching.</a:t>
            </a:r>
            <a:endParaRPr lang="en-US" sz="82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016" y="2041773"/>
            <a:ext cx="289471" cy="289471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12478" y="2012603"/>
            <a:ext cx="57150" cy="57150"/>
          </a:xfrm>
          <a:prstGeom prst="ellipse">
            <a:avLst/>
          </a:pr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1105049" y="1979265"/>
            <a:ext cx="504066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Dark Energy</a:t>
            </a:r>
            <a:endParaRPr lang="en-US" sz="650" dirty="0"/>
          </a:p>
        </p:txBody>
      </p:sp>
      <p:sp>
        <p:nvSpPr>
          <p:cNvPr id="22" name="Text 17"/>
          <p:cNvSpPr/>
          <p:nvPr/>
        </p:nvSpPr>
        <p:spPr>
          <a:xfrm>
            <a:off x="1627882" y="1979265"/>
            <a:ext cx="181555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68%</a:t>
            </a:r>
            <a:endParaRPr lang="en-US" sz="650" dirty="0"/>
          </a:p>
        </p:txBody>
      </p:sp>
      <p:sp>
        <p:nvSpPr>
          <p:cNvPr id="23" name="Text 18"/>
          <p:cNvSpPr/>
          <p:nvPr/>
        </p:nvSpPr>
        <p:spPr>
          <a:xfrm>
            <a:off x="1012478" y="2158008"/>
            <a:ext cx="57150" cy="5715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1105049" y="2124670"/>
            <a:ext cx="47377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Dark Matter</a:t>
            </a:r>
            <a:endParaRPr lang="en-US" sz="650" dirty="0"/>
          </a:p>
        </p:txBody>
      </p:sp>
      <p:sp>
        <p:nvSpPr>
          <p:cNvPr id="25" name="Text 20"/>
          <p:cNvSpPr/>
          <p:nvPr/>
        </p:nvSpPr>
        <p:spPr>
          <a:xfrm>
            <a:off x="1600349" y="2124670"/>
            <a:ext cx="181555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27%</a:t>
            </a:r>
            <a:endParaRPr lang="en-US" sz="650" dirty="0"/>
          </a:p>
        </p:txBody>
      </p:sp>
      <p:sp>
        <p:nvSpPr>
          <p:cNvPr id="26" name="Text 21"/>
          <p:cNvSpPr/>
          <p:nvPr/>
        </p:nvSpPr>
        <p:spPr>
          <a:xfrm>
            <a:off x="1012478" y="2303413"/>
            <a:ext cx="57150" cy="57150"/>
          </a:xfrm>
          <a:prstGeom prst="ellipse">
            <a:avLst/>
          </a:prstGeom>
          <a:solidFill>
            <a:srgbClr val="EF535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2"/>
          <p:cNvSpPr/>
          <p:nvPr/>
        </p:nvSpPr>
        <p:spPr>
          <a:xfrm>
            <a:off x="1105049" y="2270075"/>
            <a:ext cx="277326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Known</a:t>
            </a:r>
            <a:endParaRPr lang="en-US" sz="650" dirty="0"/>
          </a:p>
        </p:txBody>
      </p:sp>
      <p:sp>
        <p:nvSpPr>
          <p:cNvPr id="28" name="Text 23"/>
          <p:cNvSpPr/>
          <p:nvPr/>
        </p:nvSpPr>
        <p:spPr>
          <a:xfrm>
            <a:off x="1421755" y="2270075"/>
            <a:ext cx="13113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5%</a:t>
            </a:r>
            <a:endParaRPr lang="en-US" sz="650" dirty="0"/>
          </a:p>
        </p:txBody>
      </p:sp>
      <p:sp>
        <p:nvSpPr>
          <p:cNvPr id="29" name="Text 24"/>
          <p:cNvSpPr/>
          <p:nvPr/>
        </p:nvSpPr>
        <p:spPr>
          <a:xfrm>
            <a:off x="4629150" y="772120"/>
            <a:ext cx="4057650" cy="1885355"/>
          </a:xfrm>
          <a:prstGeom prst="roundRect">
            <a:avLst>
              <a:gd name="adj" fmla="val 3031"/>
            </a:avLst>
          </a:prstGeom>
          <a:solidFill>
            <a:srgbClr val="12182E"/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5"/>
          <p:cNvSpPr/>
          <p:nvPr/>
        </p:nvSpPr>
        <p:spPr>
          <a:xfrm>
            <a:off x="4823966" y="982266"/>
            <a:ext cx="342900" cy="342900"/>
          </a:xfrm>
          <a:prstGeom prst="ellipse">
            <a:avLst/>
          </a:prstGeom>
          <a:solidFill>
            <a:srgbClr val="FFA726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25913" y="1084213"/>
            <a:ext cx="139005" cy="139005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5267176" y="982266"/>
            <a:ext cx="354728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FFA72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FOUNDATIONAL INCOMPATIBILITY</a:t>
            </a:r>
            <a:endParaRPr lang="en-US" sz="620" dirty="0"/>
          </a:p>
        </p:txBody>
      </p:sp>
      <p:sp>
        <p:nvSpPr>
          <p:cNvPr id="33" name="Text 27"/>
          <p:cNvSpPr/>
          <p:nvPr/>
        </p:nvSpPr>
        <p:spPr>
          <a:xfrm>
            <a:off x="5267176" y="1114127"/>
            <a:ext cx="3547289" cy="160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101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QM–GR Incompatibility</a:t>
            </a:r>
            <a:endParaRPr lang="en-US" sz="1010" dirty="0"/>
          </a:p>
        </p:txBody>
      </p:sp>
      <p:sp>
        <p:nvSpPr>
          <p:cNvPr id="34" name="Text 28"/>
          <p:cNvSpPr/>
          <p:nvPr/>
        </p:nvSpPr>
        <p:spPr>
          <a:xfrm>
            <a:off x="4823966" y="1409998"/>
            <a:ext cx="3741378" cy="508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Quantum Mechanics and General Relativity are the two most successful theories in physics — yet they are mathematically irreconcilable. </a:t>
            </a:r>
            <a:pPr algn="l" indent="0" marL="0">
              <a:lnSpc>
                <a:spcPts val="1271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Over 100 years</a:t>
            </a:r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of effort has yielded no unified framework.</a:t>
            </a:r>
            <a:endParaRPr lang="en-US" sz="820" dirty="0"/>
          </a:p>
        </p:txBody>
      </p:sp>
      <p:sp>
        <p:nvSpPr>
          <p:cNvPr id="35" name="Text 29"/>
          <p:cNvSpPr/>
          <p:nvPr/>
        </p:nvSpPr>
        <p:spPr>
          <a:xfrm>
            <a:off x="4823966" y="2137693"/>
            <a:ext cx="3668018" cy="13841"/>
          </a:xfrm>
          <a:prstGeom prst="rect">
            <a:avLst/>
          </a:prstGeom>
          <a:solidFill>
            <a:srgbClr val="FFA726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0"/>
          <p:cNvSpPr/>
          <p:nvPr/>
        </p:nvSpPr>
        <p:spPr>
          <a:xfrm>
            <a:off x="4823966" y="2351931"/>
            <a:ext cx="1545068" cy="172641"/>
          </a:xfrm>
          <a:prstGeom prst="roundRect">
            <a:avLst>
              <a:gd name="adj" fmla="val 83126"/>
            </a:avLst>
          </a:prstGeom>
          <a:solidFill>
            <a:srgbClr val="FFA726">
              <a:alpha val="15000"/>
            </a:srgbClr>
          </a:solidFill>
          <a:ln/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680" b="1" spc="34" kern="0" dirty="0">
                <a:solidFill>
                  <a:srgbClr val="FFCC8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⚡ 100+ years — no resolution</a:t>
            </a:r>
            <a:endParaRPr lang="en-US" sz="680" dirty="0"/>
          </a:p>
        </p:txBody>
      </p:sp>
      <p:sp>
        <p:nvSpPr>
          <p:cNvPr id="37" name="Text 31"/>
          <p:cNvSpPr/>
          <p:nvPr/>
        </p:nvSpPr>
        <p:spPr>
          <a:xfrm>
            <a:off x="457200" y="2771775"/>
            <a:ext cx="4057650" cy="1885355"/>
          </a:xfrm>
          <a:prstGeom prst="roundRect">
            <a:avLst>
              <a:gd name="adj" fmla="val 3031"/>
            </a:avLst>
          </a:prstGeom>
          <a:solidFill>
            <a:srgbClr val="12182E"/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652016" y="2981920"/>
            <a:ext cx="342900" cy="342900"/>
          </a:xfrm>
          <a:prstGeom prst="ellipse">
            <a:avLst/>
          </a:prstGeom>
          <a:solidFill>
            <a:srgbClr val="26C6DA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963" y="3083868"/>
            <a:ext cx="139005" cy="139005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1095226" y="2981920"/>
            <a:ext cx="354728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QUANTUM FOUNDATIONS</a:t>
            </a:r>
            <a:endParaRPr lang="en-US" sz="620" dirty="0"/>
          </a:p>
        </p:txBody>
      </p:sp>
      <p:sp>
        <p:nvSpPr>
          <p:cNvPr id="41" name="Text 34"/>
          <p:cNvSpPr/>
          <p:nvPr/>
        </p:nvSpPr>
        <p:spPr>
          <a:xfrm>
            <a:off x="1095226" y="3113782"/>
            <a:ext cx="3547289" cy="160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101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Measurement Problem</a:t>
            </a:r>
            <a:endParaRPr lang="en-US" sz="1010" dirty="0"/>
          </a:p>
        </p:txBody>
      </p:sp>
      <p:sp>
        <p:nvSpPr>
          <p:cNvPr id="42" name="Text 35"/>
          <p:cNvSpPr/>
          <p:nvPr/>
        </p:nvSpPr>
        <p:spPr>
          <a:xfrm>
            <a:off x="652016" y="3409652"/>
            <a:ext cx="3741378" cy="508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Why does quantum superposition collapse upon observation? </a:t>
            </a:r>
            <a:pPr algn="l" indent="0" marL="0">
              <a:lnSpc>
                <a:spcPts val="1271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No physical mechanism</a:t>
            </a:r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explains the transition from probability wave to definite outcome. The role of the observer remains deeply mysterious.</a:t>
            </a:r>
            <a:endParaRPr lang="en-US" sz="820" dirty="0"/>
          </a:p>
        </p:txBody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016" y="3994249"/>
            <a:ext cx="3668018" cy="361950"/>
          </a:xfrm>
          <a:prstGeom prst="rect">
            <a:avLst/>
          </a:prstGeom>
        </p:spPr>
      </p:pic>
      <p:sp>
        <p:nvSpPr>
          <p:cNvPr id="44" name="Text 36"/>
          <p:cNvSpPr/>
          <p:nvPr/>
        </p:nvSpPr>
        <p:spPr>
          <a:xfrm>
            <a:off x="652016" y="4456361"/>
            <a:ext cx="1785223" cy="172641"/>
          </a:xfrm>
          <a:prstGeom prst="roundRect">
            <a:avLst>
              <a:gd name="adj" fmla="val 83126"/>
            </a:avLst>
          </a:prstGeom>
          <a:solidFill>
            <a:srgbClr val="26C6DA">
              <a:alpha val="15000"/>
            </a:srgbClr>
          </a:solidFill>
          <a:ln/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680" b="1" spc="34" kern="0" dirty="0">
                <a:solidFill>
                  <a:srgbClr val="80DEE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⁇ Mechanism: completely unknown</a:t>
            </a:r>
            <a:endParaRPr lang="en-US" sz="680" dirty="0"/>
          </a:p>
        </p:txBody>
      </p:sp>
      <p:sp>
        <p:nvSpPr>
          <p:cNvPr id="45" name="Text 37"/>
          <p:cNvSpPr/>
          <p:nvPr/>
        </p:nvSpPr>
        <p:spPr>
          <a:xfrm>
            <a:off x="4629150" y="2771775"/>
            <a:ext cx="4057650" cy="1885355"/>
          </a:xfrm>
          <a:prstGeom prst="roundRect">
            <a:avLst>
              <a:gd name="adj" fmla="val 3031"/>
            </a:avLst>
          </a:prstGeom>
          <a:solidFill>
            <a:srgbClr val="12182E"/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38"/>
          <p:cNvSpPr/>
          <p:nvPr/>
        </p:nvSpPr>
        <p:spPr>
          <a:xfrm>
            <a:off x="4823966" y="2981920"/>
            <a:ext cx="342900" cy="342900"/>
          </a:xfrm>
          <a:prstGeom prst="ellipse">
            <a:avLst/>
          </a:prstGeom>
          <a:solidFill>
            <a:srgbClr val="AB47BC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7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5913" y="3083868"/>
            <a:ext cx="139005" cy="139005"/>
          </a:xfrm>
          <a:prstGeom prst="rect">
            <a:avLst/>
          </a:prstGeom>
        </p:spPr>
      </p:pic>
      <p:sp>
        <p:nvSpPr>
          <p:cNvPr id="48" name="Text 39"/>
          <p:cNvSpPr/>
          <p:nvPr/>
        </p:nvSpPr>
        <p:spPr>
          <a:xfrm>
            <a:off x="5267176" y="2981920"/>
            <a:ext cx="354728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AB47B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COSMOLOGICAL DISCREPANCY</a:t>
            </a:r>
            <a:endParaRPr lang="en-US" sz="620" dirty="0"/>
          </a:p>
        </p:txBody>
      </p:sp>
      <p:sp>
        <p:nvSpPr>
          <p:cNvPr id="49" name="Text 40"/>
          <p:cNvSpPr/>
          <p:nvPr/>
        </p:nvSpPr>
        <p:spPr>
          <a:xfrm>
            <a:off x="5267176" y="3113782"/>
            <a:ext cx="3547289" cy="160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101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Hubble Tension</a:t>
            </a:r>
            <a:endParaRPr lang="en-US" sz="1010" dirty="0"/>
          </a:p>
        </p:txBody>
      </p:sp>
      <p:sp>
        <p:nvSpPr>
          <p:cNvPr id="50" name="Text 41"/>
          <p:cNvSpPr/>
          <p:nvPr/>
        </p:nvSpPr>
        <p:spPr>
          <a:xfrm>
            <a:off x="4823966" y="3409652"/>
            <a:ext cx="3741378" cy="508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Two independent methods of measuring the universe's expansion rate yield </a:t>
            </a:r>
            <a:pPr algn="l" indent="0" marL="0">
              <a:lnSpc>
                <a:spcPts val="1271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irreconcilably different values</a:t>
            </a:r>
            <a:pPr algn="l" indent="0" marL="0">
              <a:lnSpc>
                <a:spcPts val="1271"/>
              </a:lnSpc>
              <a:buNone/>
            </a:pPr>
            <a:r>
              <a:rPr lang="en-US" sz="82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. The gap exceeds statistical noise — suggesting a fundamental flaw in the Standard Model.</a:t>
            </a:r>
            <a:endParaRPr lang="en-US" sz="820" dirty="0"/>
          </a:p>
        </p:txBody>
      </p:sp>
      <p:sp>
        <p:nvSpPr>
          <p:cNvPr id="51" name="Text 42"/>
          <p:cNvSpPr/>
          <p:nvPr/>
        </p:nvSpPr>
        <p:spPr>
          <a:xfrm>
            <a:off x="4813402" y="4010323"/>
            <a:ext cx="538755" cy="213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CMB Early</a:t>
            </a:r>
            <a:br/>
            <a:pPr algn="r" indent="0" marL="0">
              <a:lnSpc>
                <a:spcPts val="840"/>
              </a:lnSpc>
              <a:buNone/>
            </a:pPr>
            <a:r>
              <a:rPr lang="en-US" sz="510" dirty="0">
                <a:solidFill>
                  <a:srgbClr val="71809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(Planck)</a:t>
            </a:r>
            <a:endParaRPr lang="en-US" sz="560" dirty="0"/>
          </a:p>
        </p:txBody>
      </p:sp>
      <p:sp>
        <p:nvSpPr>
          <p:cNvPr id="52" name="Text 43"/>
          <p:cNvSpPr/>
          <p:nvPr/>
        </p:nvSpPr>
        <p:spPr>
          <a:xfrm>
            <a:off x="5409307" y="4062115"/>
            <a:ext cx="2539157" cy="100310"/>
          </a:xfrm>
          <a:prstGeom prst="roundRect">
            <a:avLst>
              <a:gd name="adj" fmla="val 21523"/>
            </a:avLst>
          </a:prstGeom>
          <a:solidFill>
            <a:srgbClr val="AB47BC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44"/>
          <p:cNvSpPr/>
          <p:nvPr/>
        </p:nvSpPr>
        <p:spPr>
          <a:xfrm>
            <a:off x="5409307" y="4062115"/>
            <a:ext cx="1701105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AB47BC"/>
              </a:gs>
              <a:gs pos="100000">
                <a:srgbClr val="AB47BC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45"/>
          <p:cNvSpPr/>
          <p:nvPr/>
        </p:nvSpPr>
        <p:spPr>
          <a:xfrm>
            <a:off x="8005614" y="3994249"/>
            <a:ext cx="496098" cy="2478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E93D8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67.4 km/s/Mpc</a:t>
            </a:r>
            <a:endParaRPr lang="en-US" sz="620" dirty="0"/>
          </a:p>
        </p:txBody>
      </p:sp>
      <p:sp>
        <p:nvSpPr>
          <p:cNvPr id="55" name="Text 46"/>
          <p:cNvSpPr/>
          <p:nvPr/>
        </p:nvSpPr>
        <p:spPr>
          <a:xfrm>
            <a:off x="4813402" y="4289524"/>
            <a:ext cx="538755" cy="213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A0AE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Local Late</a:t>
            </a:r>
            <a:br/>
            <a:pPr algn="r" indent="0" marL="0">
              <a:lnSpc>
                <a:spcPts val="840"/>
              </a:lnSpc>
              <a:buNone/>
            </a:pPr>
            <a:r>
              <a:rPr lang="en-US" sz="510" dirty="0">
                <a:solidFill>
                  <a:srgbClr val="71809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(Cepheids)</a:t>
            </a:r>
            <a:endParaRPr lang="en-US" sz="560" dirty="0"/>
          </a:p>
        </p:txBody>
      </p:sp>
      <p:sp>
        <p:nvSpPr>
          <p:cNvPr id="56" name="Text 47"/>
          <p:cNvSpPr/>
          <p:nvPr/>
        </p:nvSpPr>
        <p:spPr>
          <a:xfrm>
            <a:off x="5409307" y="4341316"/>
            <a:ext cx="2539157" cy="100310"/>
          </a:xfrm>
          <a:prstGeom prst="roundRect">
            <a:avLst>
              <a:gd name="adj" fmla="val 21523"/>
            </a:avLst>
          </a:prstGeom>
          <a:solidFill>
            <a:srgbClr val="AB47BC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48"/>
          <p:cNvSpPr/>
          <p:nvPr/>
        </p:nvSpPr>
        <p:spPr>
          <a:xfrm>
            <a:off x="5409307" y="4341316"/>
            <a:ext cx="2082105" cy="100310"/>
          </a:xfrm>
          <a:prstGeom prst="roundRect">
            <a:avLst>
              <a:gd name="adj" fmla="val 21523"/>
            </a:avLst>
          </a:prstGeom>
          <a:gradFill rotWithShape="1">
            <a:gsLst>
              <a:gs pos="0">
                <a:srgbClr val="EF5350"/>
              </a:gs>
              <a:gs pos="100000">
                <a:srgbClr val="EF5350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49"/>
          <p:cNvSpPr/>
          <p:nvPr/>
        </p:nvSpPr>
        <p:spPr>
          <a:xfrm>
            <a:off x="8005614" y="4273451"/>
            <a:ext cx="496098" cy="2478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EF9A9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73.0 km/s/Mpc</a:t>
            </a:r>
            <a:endParaRPr lang="en-US" sz="620" dirty="0"/>
          </a:p>
        </p:txBody>
      </p:sp>
      <p:sp>
        <p:nvSpPr>
          <p:cNvPr id="59" name="Text 50"/>
          <p:cNvSpPr/>
          <p:nvPr/>
        </p:nvSpPr>
        <p:spPr>
          <a:xfrm>
            <a:off x="4823966" y="4581823"/>
            <a:ext cx="2730056" cy="75307"/>
          </a:xfrm>
          <a:prstGeom prst="roundRect">
            <a:avLst>
              <a:gd name="adj" fmla="val 190567"/>
            </a:avLst>
          </a:prstGeom>
          <a:solidFill>
            <a:srgbClr val="AB47BC">
              <a:alpha val="15000"/>
            </a:srgbClr>
          </a:solidFill>
          <a:ln/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680" b="1" spc="34" kern="0" dirty="0">
                <a:solidFill>
                  <a:srgbClr val="CE93D8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∆ ~8% discrepancy — statistically impossible by chance</a:t>
            </a:r>
            <a:endParaRPr lang="en-US" sz="680" dirty="0"/>
          </a:p>
        </p:txBody>
      </p:sp>
      <p:sp>
        <p:nvSpPr>
          <p:cNvPr id="60" name="Text 51"/>
          <p:cNvSpPr/>
          <p:nvPr/>
        </p:nvSpPr>
        <p:spPr>
          <a:xfrm>
            <a:off x="0" y="4771430"/>
            <a:ext cx="9144000" cy="372070"/>
          </a:xfrm>
          <a:prstGeom prst="rect">
            <a:avLst/>
          </a:prstGeom>
          <a:gradFill rotWithShape="1">
            <a:gsLst>
              <a:gs pos="0">
                <a:srgbClr val="5C6BC0">
                  <a:alpha val="15000"/>
                </a:srgbClr>
              </a:gs>
              <a:gs pos="50000">
                <a:srgbClr val="5C6BC0">
                  <a:alpha val="8000"/>
                </a:srgbClr>
              </a:gs>
              <a:gs pos="100000">
                <a:srgbClr val="5C6BC0">
                  <a:alpha val="15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2"/>
          <p:cNvSpPr/>
          <p:nvPr/>
        </p:nvSpPr>
        <p:spPr>
          <a:xfrm>
            <a:off x="0" y="4771430"/>
            <a:ext cx="9144000" cy="9525"/>
          </a:xfrm>
          <a:prstGeom prst="rect">
            <a:avLst/>
          </a:prstGeom>
          <a:solidFill>
            <a:srgbClr val="5C6BC0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2" name="Text 53"/>
          <p:cNvSpPr/>
          <p:nvPr/>
        </p:nvSpPr>
        <p:spPr>
          <a:xfrm>
            <a:off x="2112615" y="4940647"/>
            <a:ext cx="43160" cy="43160"/>
          </a:xfrm>
          <a:prstGeom prst="ellipse">
            <a:avLst/>
          </a:prstGeom>
          <a:solidFill>
            <a:srgbClr val="5C6BC0">
              <a:alpha val="7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3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32654" y="4895933"/>
            <a:ext cx="132588" cy="132588"/>
          </a:xfrm>
          <a:prstGeom prst="rect">
            <a:avLst/>
          </a:prstGeom>
        </p:spPr>
      </p:pic>
      <p:sp>
        <p:nvSpPr>
          <p:cNvPr id="64" name="Text 54"/>
          <p:cNvSpPr/>
          <p:nvPr/>
        </p:nvSpPr>
        <p:spPr>
          <a:xfrm>
            <a:off x="2442121" y="4870847"/>
            <a:ext cx="4685734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Modern physics is incomplete — a deeper geometric framework is required</a:t>
            </a:r>
            <a:endParaRPr lang="en-US" sz="960" dirty="0"/>
          </a:p>
        </p:txBody>
      </p:sp>
      <p:pic>
        <p:nvPicPr>
          <p:cNvPr id="65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78758" y="4895933"/>
            <a:ext cx="132588" cy="132588"/>
          </a:xfrm>
          <a:prstGeom prst="rect">
            <a:avLst/>
          </a:prstGeom>
        </p:spPr>
      </p:pic>
      <p:sp>
        <p:nvSpPr>
          <p:cNvPr id="66" name="Text 55"/>
          <p:cNvSpPr/>
          <p:nvPr/>
        </p:nvSpPr>
        <p:spPr>
          <a:xfrm>
            <a:off x="6988225" y="4940647"/>
            <a:ext cx="43160" cy="43160"/>
          </a:xfrm>
          <a:prstGeom prst="ellipse">
            <a:avLst/>
          </a:prstGeom>
          <a:solidFill>
            <a:srgbClr val="5C6BC0">
              <a:alpha val="7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56"/>
          <p:cNvSpPr/>
          <p:nvPr/>
        </p:nvSpPr>
        <p:spPr>
          <a:xfrm>
            <a:off x="466725" y="781645"/>
            <a:ext cx="4038600" cy="21580"/>
          </a:xfrm>
          <a:custGeom>
            <a:avLst/>
            <a:gdLst/>
            <a:ahLst/>
            <a:cxnLst/>
            <a:rect l="l" t="t" r="r" b="b"/>
            <a:pathLst>
              <a:path w="4038600" h="21580">
                <a:moveTo>
                  <a:pt x="57150" y="0"/>
                </a:moveTo>
                <a:lnTo>
                  <a:pt x="3981450" y="0"/>
                </a:lnTo>
                <a:lnTo>
                  <a:pt x="3998801" y="2698"/>
                </a:lnTo>
                <a:lnTo>
                  <a:pt x="4005689" y="5395"/>
                </a:lnTo>
                <a:lnTo>
                  <a:pt x="4010767" y="8093"/>
                </a:lnTo>
                <a:lnTo>
                  <a:pt x="4014870" y="10790"/>
                </a:lnTo>
                <a:lnTo>
                  <a:pt x="4018324" y="13488"/>
                </a:lnTo>
                <a:lnTo>
                  <a:pt x="4021300" y="16185"/>
                </a:lnTo>
                <a:lnTo>
                  <a:pt x="4023897" y="18883"/>
                </a:lnTo>
                <a:lnTo>
                  <a:pt x="4026181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gradFill rotWithShape="1">
            <a:gsLst>
              <a:gs pos="0">
                <a:srgbClr val="EF5350"/>
              </a:gs>
              <a:gs pos="100000">
                <a:srgbClr val="EF5350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57"/>
          <p:cNvSpPr/>
          <p:nvPr/>
        </p:nvSpPr>
        <p:spPr>
          <a:xfrm>
            <a:off x="4638675" y="781645"/>
            <a:ext cx="4038600" cy="21580"/>
          </a:xfrm>
          <a:custGeom>
            <a:avLst/>
            <a:gdLst/>
            <a:ahLst/>
            <a:cxnLst/>
            <a:rect l="l" t="t" r="r" b="b"/>
            <a:pathLst>
              <a:path w="4038600" h="21580">
                <a:moveTo>
                  <a:pt x="57150" y="0"/>
                </a:moveTo>
                <a:lnTo>
                  <a:pt x="3981450" y="0"/>
                </a:lnTo>
                <a:lnTo>
                  <a:pt x="3998801" y="2698"/>
                </a:lnTo>
                <a:lnTo>
                  <a:pt x="4005689" y="5395"/>
                </a:lnTo>
                <a:lnTo>
                  <a:pt x="4010767" y="8093"/>
                </a:lnTo>
                <a:lnTo>
                  <a:pt x="4014870" y="10790"/>
                </a:lnTo>
                <a:lnTo>
                  <a:pt x="4018324" y="13488"/>
                </a:lnTo>
                <a:lnTo>
                  <a:pt x="4021300" y="16185"/>
                </a:lnTo>
                <a:lnTo>
                  <a:pt x="4023897" y="18883"/>
                </a:lnTo>
                <a:lnTo>
                  <a:pt x="4026181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gradFill rotWithShape="1">
            <a:gsLst>
              <a:gs pos="0">
                <a:srgbClr val="FFA726"/>
              </a:gs>
              <a:gs pos="100000">
                <a:srgbClr val="FFA726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58"/>
          <p:cNvSpPr/>
          <p:nvPr/>
        </p:nvSpPr>
        <p:spPr>
          <a:xfrm>
            <a:off x="466725" y="2781300"/>
            <a:ext cx="4038600" cy="21580"/>
          </a:xfrm>
          <a:custGeom>
            <a:avLst/>
            <a:gdLst/>
            <a:ahLst/>
            <a:cxnLst/>
            <a:rect l="l" t="t" r="r" b="b"/>
            <a:pathLst>
              <a:path w="4038600" h="21580">
                <a:moveTo>
                  <a:pt x="57150" y="0"/>
                </a:moveTo>
                <a:lnTo>
                  <a:pt x="3981450" y="0"/>
                </a:lnTo>
                <a:lnTo>
                  <a:pt x="3998801" y="2698"/>
                </a:lnTo>
                <a:lnTo>
                  <a:pt x="4005689" y="5395"/>
                </a:lnTo>
                <a:lnTo>
                  <a:pt x="4010767" y="8093"/>
                </a:lnTo>
                <a:lnTo>
                  <a:pt x="4014870" y="10790"/>
                </a:lnTo>
                <a:lnTo>
                  <a:pt x="4018324" y="13488"/>
                </a:lnTo>
                <a:lnTo>
                  <a:pt x="4021300" y="16185"/>
                </a:lnTo>
                <a:lnTo>
                  <a:pt x="4023897" y="18883"/>
                </a:lnTo>
                <a:lnTo>
                  <a:pt x="4026181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gradFill rotWithShape="1">
            <a:gsLst>
              <a:gs pos="0">
                <a:srgbClr val="26C6DA"/>
              </a:gs>
              <a:gs pos="100000">
                <a:srgbClr val="26C6DA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59"/>
          <p:cNvSpPr/>
          <p:nvPr/>
        </p:nvSpPr>
        <p:spPr>
          <a:xfrm>
            <a:off x="4638675" y="2781300"/>
            <a:ext cx="4038600" cy="21580"/>
          </a:xfrm>
          <a:custGeom>
            <a:avLst/>
            <a:gdLst/>
            <a:ahLst/>
            <a:cxnLst/>
            <a:rect l="l" t="t" r="r" b="b"/>
            <a:pathLst>
              <a:path w="4038600" h="21580">
                <a:moveTo>
                  <a:pt x="57150" y="0"/>
                </a:moveTo>
                <a:lnTo>
                  <a:pt x="3981450" y="0"/>
                </a:lnTo>
                <a:lnTo>
                  <a:pt x="3998801" y="2698"/>
                </a:lnTo>
                <a:lnTo>
                  <a:pt x="4005689" y="5395"/>
                </a:lnTo>
                <a:lnTo>
                  <a:pt x="4010767" y="8093"/>
                </a:lnTo>
                <a:lnTo>
                  <a:pt x="4014870" y="10790"/>
                </a:lnTo>
                <a:lnTo>
                  <a:pt x="4018324" y="13488"/>
                </a:lnTo>
                <a:lnTo>
                  <a:pt x="4021300" y="16185"/>
                </a:lnTo>
                <a:lnTo>
                  <a:pt x="4023897" y="18883"/>
                </a:lnTo>
                <a:lnTo>
                  <a:pt x="4026181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gradFill rotWithShape="1">
            <a:gsLst>
              <a:gs pos="0">
                <a:srgbClr val="AB47BC"/>
              </a:gs>
              <a:gs pos="100000">
                <a:srgbClr val="AB47BC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0"/>
          <p:cNvSpPr/>
          <p:nvPr/>
        </p:nvSpPr>
        <p:spPr>
          <a:xfrm>
            <a:off x="4919067" y="1994595"/>
            <a:ext cx="70991" cy="70991"/>
          </a:xfrm>
          <a:prstGeom prst="ellipse">
            <a:avLst/>
          </a:prstGeom>
          <a:solidFill>
            <a:srgbClr val="FFA726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61"/>
          <p:cNvSpPr/>
          <p:nvPr/>
        </p:nvSpPr>
        <p:spPr>
          <a:xfrm>
            <a:off x="4810906" y="2087166"/>
            <a:ext cx="28731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FFA72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1905</a:t>
            </a:r>
            <a:endParaRPr lang="en-US" sz="560" dirty="0"/>
          </a:p>
        </p:txBody>
      </p:sp>
      <p:sp>
        <p:nvSpPr>
          <p:cNvPr id="73" name="Text 62"/>
          <p:cNvSpPr/>
          <p:nvPr/>
        </p:nvSpPr>
        <p:spPr>
          <a:xfrm>
            <a:off x="4810906" y="2193875"/>
            <a:ext cx="287313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95"/>
              </a:lnSpc>
              <a:buNone/>
            </a:pPr>
            <a:r>
              <a:rPr lang="en-US" sz="530" dirty="0">
                <a:solidFill>
                  <a:srgbClr val="71809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QM born</a:t>
            </a:r>
            <a:endParaRPr lang="en-US" sz="530" dirty="0"/>
          </a:p>
        </p:txBody>
      </p:sp>
      <p:sp>
        <p:nvSpPr>
          <p:cNvPr id="74" name="Text 63"/>
          <p:cNvSpPr/>
          <p:nvPr/>
        </p:nvSpPr>
        <p:spPr>
          <a:xfrm>
            <a:off x="6614964" y="1994595"/>
            <a:ext cx="70991" cy="70991"/>
          </a:xfrm>
          <a:prstGeom prst="ellipse">
            <a:avLst/>
          </a:prstGeom>
          <a:solidFill>
            <a:srgbClr val="FFA726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64"/>
          <p:cNvSpPr/>
          <p:nvPr/>
        </p:nvSpPr>
        <p:spPr>
          <a:xfrm>
            <a:off x="6426748" y="2087166"/>
            <a:ext cx="44742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FFA72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1915</a:t>
            </a:r>
            <a:endParaRPr lang="en-US" sz="560" dirty="0"/>
          </a:p>
        </p:txBody>
      </p:sp>
      <p:sp>
        <p:nvSpPr>
          <p:cNvPr id="76" name="Text 65"/>
          <p:cNvSpPr/>
          <p:nvPr/>
        </p:nvSpPr>
        <p:spPr>
          <a:xfrm>
            <a:off x="6426748" y="2193875"/>
            <a:ext cx="447422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95"/>
              </a:lnSpc>
              <a:buNone/>
            </a:pPr>
            <a:r>
              <a:rPr lang="en-US" sz="530" dirty="0">
                <a:solidFill>
                  <a:srgbClr val="71809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GR published</a:t>
            </a:r>
            <a:endParaRPr lang="en-US" sz="530" dirty="0"/>
          </a:p>
        </p:txBody>
      </p:sp>
      <p:sp>
        <p:nvSpPr>
          <p:cNvPr id="77" name="Text 66"/>
          <p:cNvSpPr/>
          <p:nvPr/>
        </p:nvSpPr>
        <p:spPr>
          <a:xfrm>
            <a:off x="8318302" y="1994595"/>
            <a:ext cx="70991" cy="70991"/>
          </a:xfrm>
          <a:prstGeom prst="ellipse">
            <a:avLst/>
          </a:prstGeom>
          <a:solidFill>
            <a:srgbClr val="FFA726">
              <a:alpha val="40000"/>
            </a:srgbClr>
          </a:solidFill>
          <a:ln w="9525">
            <a:solidFill>
              <a:srgbClr val="FFA726"/>
            </a:solidFill>
            <a:prstDash val="dash"/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67"/>
          <p:cNvSpPr/>
          <p:nvPr/>
        </p:nvSpPr>
        <p:spPr>
          <a:xfrm>
            <a:off x="8201948" y="2087166"/>
            <a:ext cx="303848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FFA72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2026</a:t>
            </a:r>
            <a:endParaRPr lang="en-US" sz="560" dirty="0"/>
          </a:p>
        </p:txBody>
      </p:sp>
      <p:sp>
        <p:nvSpPr>
          <p:cNvPr id="79" name="Text 68"/>
          <p:cNvSpPr/>
          <p:nvPr/>
        </p:nvSpPr>
        <p:spPr>
          <a:xfrm>
            <a:off x="8201948" y="2193875"/>
            <a:ext cx="303848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95"/>
              </a:lnSpc>
              <a:buNone/>
            </a:pPr>
            <a:r>
              <a:rPr lang="en-US" sz="530" dirty="0">
                <a:solidFill>
                  <a:srgbClr val="71809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Still open</a:t>
            </a:r>
            <a:endParaRPr lang="en-US" sz="530" dirty="0"/>
          </a:p>
        </p:txBody>
      </p:sp>
      <p:sp>
        <p:nvSpPr>
          <p:cNvPr id="80" name="Text 69"/>
          <p:cNvSpPr/>
          <p:nvPr/>
        </p:nvSpPr>
        <p:spPr>
          <a:xfrm>
            <a:off x="4226798" y="2397621"/>
            <a:ext cx="690256" cy="365514"/>
          </a:xfrm>
          <a:prstGeom prst="rect">
            <a:avLst/>
          </a:prstGeom>
          <a:noFill/>
          <a:ln/>
        </p:spPr>
        <p:txBody>
          <a:bodyPr wrap="square" lIns="86360" tIns="0" rIns="86360" bIns="0" rtlCol="0" anchor="t"/>
          <a:lstStyle/>
          <a:p>
            <a:pPr algn="ctr" indent="0" marL="0">
              <a:lnSpc>
                <a:spcPts val="878"/>
              </a:lnSpc>
              <a:buNone/>
            </a:pPr>
            <a:r>
              <a:rPr lang="en-US" sz="650" b="1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Something</a:t>
            </a:r>
            <a:br/>
            <a:pPr algn="ctr" indent="0" marL="0">
              <a:lnSpc>
                <a:spcPts val="878"/>
              </a:lnSpc>
              <a:buNone/>
            </a:pPr>
            <a:r>
              <a:rPr lang="en-US" sz="73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fundamental</a:t>
            </a:r>
            <a:br/>
            <a:pPr algn="ctr" indent="0" marL="0">
              <a:lnSpc>
                <a:spcPts val="878"/>
              </a:lnSpc>
              <a:buNone/>
            </a:pPr>
            <a:r>
              <a:rPr lang="en-US" sz="650" b="1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missing.</a:t>
            </a:r>
            <a:endParaRPr lang="en-US" sz="650" dirty="0"/>
          </a:p>
        </p:txBody>
      </p:sp>
      <p:sp>
        <p:nvSpPr>
          <p:cNvPr id="81" name="Text 70"/>
          <p:cNvSpPr/>
          <p:nvPr/>
        </p:nvSpPr>
        <p:spPr>
          <a:xfrm>
            <a:off x="457200" y="2567955"/>
            <a:ext cx="82296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5C6BC0">
                  <a:alpha val="25000"/>
                </a:srgbClr>
              </a:gs>
              <a:gs pos="80000">
                <a:srgbClr val="5C6BC0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71"/>
          <p:cNvSpPr/>
          <p:nvPr/>
        </p:nvSpPr>
        <p:spPr>
          <a:xfrm>
            <a:off x="4568205" y="857250"/>
            <a:ext cx="7590" cy="38862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5000">
                <a:srgbClr val="5C6BC0">
                  <a:alpha val="25000"/>
                </a:srgbClr>
              </a:gs>
              <a:gs pos="85000">
                <a:srgbClr val="5C6BC0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72"/>
          <p:cNvSpPr/>
          <p:nvPr/>
        </p:nvSpPr>
        <p:spPr>
          <a:xfrm>
            <a:off x="4121795" y="2121545"/>
            <a:ext cx="900410" cy="900410"/>
          </a:xfrm>
          <a:prstGeom prst="ellipse">
            <a:avLst/>
          </a:prstGeom>
          <a:noFill/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4" name="Text 73"/>
          <p:cNvSpPr/>
          <p:nvPr/>
        </p:nvSpPr>
        <p:spPr>
          <a:xfrm>
            <a:off x="4192786" y="2192536"/>
            <a:ext cx="758428" cy="758428"/>
          </a:xfrm>
          <a:prstGeom prst="ellipse">
            <a:avLst/>
          </a:prstGeom>
          <a:noFill/>
          <a:ln w="9525">
            <a:solidFill>
              <a:srgbClr val="5C6BC0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5" name="Text 74"/>
          <p:cNvSpPr/>
          <p:nvPr/>
        </p:nvSpPr>
        <p:spPr>
          <a:xfrm>
            <a:off x="4265265" y="2265015"/>
            <a:ext cx="613470" cy="613470"/>
          </a:xfrm>
          <a:prstGeom prst="ellipse">
            <a:avLst/>
          </a:prstGeom>
          <a:gradFill rotWithShape="1">
            <a:gsLst>
              <a:gs pos="60000">
                <a:srgbClr val="1A2040"/>
              </a:gs>
              <a:gs pos="100000">
                <a:srgbClr val="12182E"/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5C6BC0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86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21795" y="2121545"/>
            <a:ext cx="675233" cy="6752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13908" y="953393"/>
            <a:ext cx="3116161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000000">
                  <a:alpha val="0"/>
                </a:srgbClr>
              </a:gs>
              <a:gs pos="25000">
                <a:srgbClr val="5C6BC0"/>
              </a:gs>
              <a:gs pos="50000">
                <a:srgbClr val="8C9EFF"/>
              </a:gs>
              <a:gs pos="75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45720" y="228600"/>
            <a:ext cx="905256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020"/>
              </a:lnSpc>
              <a:buNone/>
            </a:pPr>
            <a:r>
              <a:rPr lang="en-US" sz="680" spc="17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UVG 2.0 — FOUNDATIONAL CONCEPTS</a:t>
            </a:r>
            <a:endParaRPr lang="en-US" sz="680" dirty="0"/>
          </a:p>
        </p:txBody>
      </p:sp>
      <p:sp>
        <p:nvSpPr>
          <p:cNvPr id="5" name="Text 2"/>
          <p:cNvSpPr/>
          <p:nvPr/>
        </p:nvSpPr>
        <p:spPr>
          <a:xfrm>
            <a:off x="169164" y="401241"/>
            <a:ext cx="8805672" cy="329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96"/>
              </a:lnSpc>
              <a:buNone/>
            </a:pPr>
            <a:r>
              <a:rPr lang="en-US" sz="2360" spc="-3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Missing Medium: </a:t>
            </a:r>
            <a:pPr algn="ctr" indent="0" marL="0">
              <a:lnSpc>
                <a:spcPts val="2596"/>
              </a:lnSpc>
              <a:buNone/>
            </a:pPr>
            <a:r>
              <a:rPr lang="en-US" sz="2360" b="1" spc="-30" kern="0" dirty="0">
                <a:solidFill>
                  <a:srgbClr val="8C9E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Counterspace</a:t>
            </a:r>
            <a:endParaRPr lang="en-US" sz="2360" dirty="0"/>
          </a:p>
        </p:txBody>
      </p:sp>
      <p:sp>
        <p:nvSpPr>
          <p:cNvPr id="6" name="Text 3"/>
          <p:cNvSpPr/>
          <p:nvPr/>
        </p:nvSpPr>
        <p:spPr>
          <a:xfrm>
            <a:off x="4286250" y="801886"/>
            <a:ext cx="571500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314920" y="943868"/>
            <a:ext cx="3914180" cy="3459956"/>
          </a:xfrm>
          <a:prstGeom prst="roundRect">
            <a:avLst>
              <a:gd name="adj" fmla="val 2900"/>
            </a:avLst>
          </a:prstGeom>
          <a:gradFill rotWithShape="1">
            <a:gsLst>
              <a:gs pos="0">
                <a:srgbClr val="141B30"/>
              </a:gs>
              <a:gs pos="100000">
                <a:srgbClr val="0F1525"/>
              </a:gs>
            </a:gsLst>
            <a:lin ang="3300000" scaled="1"/>
          </a:gradFill>
          <a:ln w="9525">
            <a:solidFill>
              <a:srgbClr val="7986CB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39055" y="1154013"/>
            <a:ext cx="38125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17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CONVENTIONAL PHYSICS</a:t>
            </a:r>
            <a:endParaRPr lang="en-US" sz="620" dirty="0"/>
          </a:p>
        </p:txBody>
      </p:sp>
      <p:sp>
        <p:nvSpPr>
          <p:cNvPr id="9" name="Text 6"/>
          <p:cNvSpPr/>
          <p:nvPr/>
        </p:nvSpPr>
        <p:spPr>
          <a:xfrm>
            <a:off x="539055" y="1386185"/>
            <a:ext cx="3812500" cy="188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8"/>
              </a:lnSpc>
              <a:spcAft>
                <a:spcPts val="230"/>
              </a:spcAft>
              <a:buNone/>
            </a:pPr>
            <a:r>
              <a:rPr lang="en-US" sz="1240" b="1" dirty="0">
                <a:solidFill>
                  <a:srgbClr val="B0BE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Space as Empty Background</a:t>
            </a:r>
            <a:endParaRPr lang="en-US" sz="1240" dirty="0"/>
          </a:p>
        </p:txBody>
      </p:sp>
      <p:sp>
        <p:nvSpPr>
          <p:cNvPr id="10" name="Text 7"/>
          <p:cNvSpPr/>
          <p:nvPr/>
        </p:nvSpPr>
        <p:spPr>
          <a:xfrm>
            <a:off x="539055" y="1861840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000000">
              <a:alpha val="18000"/>
            </a:srgbClr>
          </a:solidFill>
          <a:ln w="9525">
            <a:solidFill>
              <a:srgbClr val="7986CB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408" y="1931203"/>
            <a:ext cx="132588" cy="1325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8824" y="1936105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Passive vacuum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space is a featureless, inert container for matter and fields</a:t>
            </a:r>
            <a:endParaRPr lang="en-US" sz="840" dirty="0"/>
          </a:p>
        </p:txBody>
      </p:sp>
      <p:sp>
        <p:nvSpPr>
          <p:cNvPr id="13" name="Text 9"/>
          <p:cNvSpPr/>
          <p:nvPr/>
        </p:nvSpPr>
        <p:spPr>
          <a:xfrm>
            <a:off x="539055" y="2419945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000000">
              <a:alpha val="18000"/>
            </a:srgbClr>
          </a:solidFill>
          <a:ln w="9525">
            <a:solidFill>
              <a:srgbClr val="7986CB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2408" y="2489308"/>
            <a:ext cx="132588" cy="1325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28824" y="2494211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Expansion outward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spacetime grows divergently from the Big Bang singularity</a:t>
            </a:r>
            <a:endParaRPr lang="en-US" sz="840" dirty="0"/>
          </a:p>
        </p:txBody>
      </p:sp>
      <p:sp>
        <p:nvSpPr>
          <p:cNvPr id="16" name="Text 11"/>
          <p:cNvSpPr/>
          <p:nvPr/>
        </p:nvSpPr>
        <p:spPr>
          <a:xfrm>
            <a:off x="539055" y="2978051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000000">
              <a:alpha val="18000"/>
            </a:srgbClr>
          </a:solidFill>
          <a:ln w="9525">
            <a:solidFill>
              <a:srgbClr val="7986CB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408" y="3047414"/>
            <a:ext cx="132588" cy="13258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28824" y="3052316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Euclidean geometry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flat, metric space; parallel lines never meet</a:t>
            </a:r>
            <a:endParaRPr lang="en-US" sz="840" dirty="0"/>
          </a:p>
        </p:txBody>
      </p:sp>
      <p:sp>
        <p:nvSpPr>
          <p:cNvPr id="19" name="Text 13"/>
          <p:cNvSpPr/>
          <p:nvPr/>
        </p:nvSpPr>
        <p:spPr>
          <a:xfrm>
            <a:off x="539055" y="3536156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000000">
              <a:alpha val="18000"/>
            </a:srgbClr>
          </a:solidFill>
          <a:ln w="9525">
            <a:solidFill>
              <a:srgbClr val="7986CB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2408" y="3605519"/>
            <a:ext cx="132588" cy="1325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28824" y="3610421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Information-free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vacuum carries no structural or geometric memory</a:t>
            </a:r>
            <a:endParaRPr lang="en-US" sz="840" dirty="0"/>
          </a:p>
        </p:txBody>
      </p:sp>
      <p:sp>
        <p:nvSpPr>
          <p:cNvPr id="22" name="Text 15"/>
          <p:cNvSpPr/>
          <p:nvPr/>
        </p:nvSpPr>
        <p:spPr>
          <a:xfrm>
            <a:off x="539055" y="4094262"/>
            <a:ext cx="3465909" cy="309563"/>
          </a:xfrm>
          <a:prstGeom prst="roundRect">
            <a:avLst>
              <a:gd name="adj" fmla="val 18462"/>
            </a:avLst>
          </a:prstGeom>
          <a:solidFill>
            <a:srgbClr val="000000">
              <a:alpha val="18000"/>
            </a:srgbClr>
          </a:solidFill>
          <a:ln w="9525">
            <a:solidFill>
              <a:srgbClr val="7986CB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2408" y="4163625"/>
            <a:ext cx="132588" cy="13258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828824" y="4168527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95% unexplained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dark matter &amp; dark energy remain structurally unaccounted for</a:t>
            </a:r>
            <a:endParaRPr lang="en-US" sz="840" dirty="0"/>
          </a:p>
        </p:txBody>
      </p:sp>
      <p:sp>
        <p:nvSpPr>
          <p:cNvPr id="25" name="Text 17"/>
          <p:cNvSpPr/>
          <p:nvPr/>
        </p:nvSpPr>
        <p:spPr>
          <a:xfrm>
            <a:off x="4914900" y="943868"/>
            <a:ext cx="3914180" cy="3459956"/>
          </a:xfrm>
          <a:prstGeom prst="roundRect">
            <a:avLst>
              <a:gd name="adj" fmla="val 2900"/>
            </a:avLst>
          </a:prstGeom>
          <a:gradFill rotWithShape="1">
            <a:gsLst>
              <a:gs pos="0">
                <a:srgbClr val="111A38"/>
              </a:gs>
              <a:gs pos="100000">
                <a:srgbClr val="0C1428"/>
              </a:gs>
            </a:gsLst>
            <a:lin ang="3300000" scaled="1"/>
          </a:gradFill>
          <a:ln w="9525">
            <a:solidFill>
              <a:srgbClr val="5C6BC0">
                <a:alpha val="3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18"/>
          <p:cNvSpPr/>
          <p:nvPr/>
        </p:nvSpPr>
        <p:spPr>
          <a:xfrm>
            <a:off x="5139035" y="1154013"/>
            <a:ext cx="38125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170" kern="0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UVG 2.0 PROPOSAL</a:t>
            </a:r>
            <a:endParaRPr lang="en-US" sz="620" dirty="0"/>
          </a:p>
        </p:txBody>
      </p:sp>
      <p:sp>
        <p:nvSpPr>
          <p:cNvPr id="27" name="Text 19"/>
          <p:cNvSpPr/>
          <p:nvPr/>
        </p:nvSpPr>
        <p:spPr>
          <a:xfrm>
            <a:off x="5139035" y="1386185"/>
            <a:ext cx="3812500" cy="188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8"/>
              </a:lnSpc>
              <a:spcAft>
                <a:spcPts val="230"/>
              </a:spcAft>
              <a:buNone/>
            </a:pPr>
            <a:r>
              <a:rPr lang="en-US" sz="1240" b="1" dirty="0">
                <a:solidFill>
                  <a:srgbClr val="C5CAE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Vacuum as Geometric Medium</a:t>
            </a:r>
            <a:endParaRPr lang="en-US" sz="1240" dirty="0"/>
          </a:p>
        </p:txBody>
      </p:sp>
      <p:sp>
        <p:nvSpPr>
          <p:cNvPr id="28" name="Text 20"/>
          <p:cNvSpPr/>
          <p:nvPr/>
        </p:nvSpPr>
        <p:spPr>
          <a:xfrm>
            <a:off x="5139035" y="1861840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22388" y="1931203"/>
            <a:ext cx="132588" cy="132588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5428804" y="1936105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Active counterspace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D1D5F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vacuum is a structured geometric medium, not empty</a:t>
            </a:r>
            <a:endParaRPr lang="en-US" sz="840" dirty="0"/>
          </a:p>
        </p:txBody>
      </p:sp>
      <p:sp>
        <p:nvSpPr>
          <p:cNvPr id="31" name="Text 22"/>
          <p:cNvSpPr/>
          <p:nvPr/>
        </p:nvSpPr>
        <p:spPr>
          <a:xfrm>
            <a:off x="5139035" y="2419945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22388" y="2489308"/>
            <a:ext cx="132588" cy="132588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5428804" y="2494211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Convergent dual of space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D1D5F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where space expands outward, counterspace converges inward</a:t>
            </a:r>
            <a:endParaRPr lang="en-US" sz="840" dirty="0"/>
          </a:p>
        </p:txBody>
      </p:sp>
      <p:sp>
        <p:nvSpPr>
          <p:cNvPr id="34" name="Text 24"/>
          <p:cNvSpPr/>
          <p:nvPr/>
        </p:nvSpPr>
        <p:spPr>
          <a:xfrm>
            <a:off x="5139035" y="2978051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5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22388" y="3047414"/>
            <a:ext cx="132588" cy="132588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5428804" y="3052316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Projective geometry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D1D5F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non-metric; all lines meet at ideal points; geometry of the infinite</a:t>
            </a:r>
            <a:endParaRPr lang="en-US" sz="840" dirty="0"/>
          </a:p>
        </p:txBody>
      </p:sp>
      <p:sp>
        <p:nvSpPr>
          <p:cNvPr id="37" name="Text 26"/>
          <p:cNvSpPr/>
          <p:nvPr/>
        </p:nvSpPr>
        <p:spPr>
          <a:xfrm>
            <a:off x="5139035" y="3536156"/>
            <a:ext cx="3465909" cy="457795"/>
          </a:xfrm>
          <a:prstGeom prst="roundRect">
            <a:avLst>
              <a:gd name="adj" fmla="val 12484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8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22388" y="3605519"/>
            <a:ext cx="132588" cy="132588"/>
          </a:xfrm>
          <a:prstGeom prst="rect">
            <a:avLst/>
          </a:prstGeom>
        </p:spPr>
      </p:pic>
      <p:sp>
        <p:nvSpPr>
          <p:cNvPr id="39" name="Text 27"/>
          <p:cNvSpPr/>
          <p:nvPr/>
        </p:nvSpPr>
        <p:spPr>
          <a:xfrm>
            <a:off x="5428804" y="3610421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Information-rich substrate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D1D5F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vacuum encodes morphic fields, geometry, and structure at every scale</a:t>
            </a:r>
            <a:endParaRPr lang="en-US" sz="840" dirty="0"/>
          </a:p>
        </p:txBody>
      </p:sp>
      <p:sp>
        <p:nvSpPr>
          <p:cNvPr id="40" name="Text 28"/>
          <p:cNvSpPr/>
          <p:nvPr/>
        </p:nvSpPr>
        <p:spPr>
          <a:xfrm>
            <a:off x="5139035" y="4094262"/>
            <a:ext cx="3465909" cy="309563"/>
          </a:xfrm>
          <a:prstGeom prst="roundRect">
            <a:avLst>
              <a:gd name="adj" fmla="val 1846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1" name="Image 10" descr="preencoded.png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22388" y="4163625"/>
            <a:ext cx="132588" cy="132588"/>
          </a:xfrm>
          <a:prstGeom prst="rect">
            <a:avLst/>
          </a:prstGeom>
        </p:spPr>
      </p:pic>
      <p:sp>
        <p:nvSpPr>
          <p:cNvPr id="42" name="Text 29"/>
          <p:cNvSpPr/>
          <p:nvPr/>
        </p:nvSpPr>
        <p:spPr>
          <a:xfrm>
            <a:off x="5428804" y="4168527"/>
            <a:ext cx="3141902" cy="324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8"/>
              </a:lnSpc>
              <a:buNone/>
            </a:pPr>
            <a:r>
              <a:rPr lang="en-US" sz="84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Explains the 95%</a:t>
            </a:r>
            <a:pPr algn="l" indent="0" marL="0">
              <a:lnSpc>
                <a:spcPts val="1218"/>
              </a:lnSpc>
              <a:buNone/>
            </a:pPr>
            <a:r>
              <a:rPr lang="en-US" sz="840" dirty="0">
                <a:solidFill>
                  <a:srgbClr val="D1D5F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dark matter, dark energy emerge naturally from counterspace geometry</a:t>
            </a:r>
            <a:endParaRPr lang="en-US" sz="840" dirty="0"/>
          </a:p>
        </p:txBody>
      </p:sp>
      <p:sp>
        <p:nvSpPr>
          <p:cNvPr id="43" name="Text 30"/>
          <p:cNvSpPr/>
          <p:nvPr/>
        </p:nvSpPr>
        <p:spPr>
          <a:xfrm>
            <a:off x="457200" y="4504134"/>
            <a:ext cx="8229600" cy="495895"/>
          </a:xfrm>
          <a:prstGeom prst="roundRect">
            <a:avLst>
              <a:gd name="adj" fmla="val 14342"/>
            </a:avLst>
          </a:prstGeom>
          <a:gradFill rotWithShape="1">
            <a:gsLst>
              <a:gs pos="0">
                <a:srgbClr val="5C6BC0">
                  <a:alpha val="12000"/>
                </a:srgbClr>
              </a:gs>
              <a:gs pos="50000">
                <a:srgbClr val="5C6BC0">
                  <a:alpha val="7000"/>
                </a:srgbClr>
              </a:gs>
              <a:gs pos="100000">
                <a:srgbClr val="5C6BC0">
                  <a:alpha val="12000"/>
                </a:srgbClr>
              </a:gs>
            </a:gsLst>
            <a:lin ang="0" scaled="1"/>
          </a:gradFill>
          <a:ln w="9525">
            <a:solidFill>
              <a:srgbClr val="5C6BC0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4" name="Image 11" descr="preencoded.png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0062" y="4685714"/>
            <a:ext cx="132588" cy="132588"/>
          </a:xfrm>
          <a:prstGeom prst="rect">
            <a:avLst/>
          </a:prstGeom>
        </p:spPr>
      </p:pic>
      <p:sp>
        <p:nvSpPr>
          <p:cNvPr id="45" name="Text 31"/>
          <p:cNvSpPr/>
          <p:nvPr/>
        </p:nvSpPr>
        <p:spPr>
          <a:xfrm>
            <a:off x="885676" y="4606230"/>
            <a:ext cx="7742798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Counterspace</a:t>
            </a:r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B0BEC5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is the inside of space — the realm of convergence that balances spacetime expansion, proposed by George Adams as the counter-Euclidean dual and formalized in UVG 2.0 as an </a:t>
            </a:r>
            <a:pPr algn="l" indent="0" marL="0">
              <a:lnSpc>
                <a:spcPts val="1148"/>
              </a:lnSpc>
              <a:buNone/>
            </a:pPr>
            <a:r>
              <a:rPr lang="en-US" sz="820" b="1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information-rich geometric substrate</a:t>
            </a:r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B0BEC5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.</a:t>
            </a:r>
            <a:endParaRPr lang="en-US" sz="820" dirty="0"/>
          </a:p>
        </p:txBody>
      </p:sp>
      <p:sp>
        <p:nvSpPr>
          <p:cNvPr id="46" name="Text 32"/>
          <p:cNvSpPr/>
          <p:nvPr/>
        </p:nvSpPr>
        <p:spPr>
          <a:xfrm>
            <a:off x="4416638" y="1571030"/>
            <a:ext cx="310723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16"/>
              </a:lnSpc>
              <a:buNone/>
            </a:pPr>
            <a:r>
              <a:rPr lang="en-US" sz="680" spc="6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Space</a:t>
            </a:r>
            <a:endParaRPr lang="en-US" sz="680" dirty="0"/>
          </a:p>
        </p:txBody>
      </p:sp>
      <p:sp>
        <p:nvSpPr>
          <p:cNvPr id="47" name="Text 33"/>
          <p:cNvSpPr/>
          <p:nvPr/>
        </p:nvSpPr>
        <p:spPr>
          <a:xfrm>
            <a:off x="4446240" y="1745605"/>
            <a:ext cx="251371" cy="1856482"/>
          </a:xfrm>
          <a:prstGeom prst="roundRect">
            <a:avLst>
              <a:gd name="adj" fmla="val 28293"/>
            </a:avLst>
          </a:prstGeom>
          <a:gradFill rotWithShape="1">
            <a:gsLst>
              <a:gs pos="0">
                <a:srgbClr val="1A2048"/>
              </a:gs>
              <a:gs pos="100000">
                <a:srgbClr val="0E1535"/>
              </a:gs>
            </a:gsLst>
            <a:lin ang="2700000" scaled="1"/>
          </a:gradFill>
          <a:ln w="9525">
            <a:solidFill>
              <a:srgbClr val="5C6BC0">
                <a:alpha val="45000"/>
              </a:srgbClr>
            </a:solidFill>
          </a:ln>
          <a:effectLst>
            <a:outerShdw sx="100000" sy="100000" kx="0" ky="0" algn="bl" rotWithShape="0" blurRad="143510" dist="50800" dir="16200000">
              <a:srgbClr val="5c6bc0">
                <a:alpha val="18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8" name="Image 12" descr="preencoded.png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512915" y="1826121"/>
            <a:ext cx="118021" cy="481905"/>
          </a:xfrm>
          <a:prstGeom prst="rect">
            <a:avLst/>
          </a:prstGeom>
        </p:spPr>
      </p:pic>
      <p:sp>
        <p:nvSpPr>
          <p:cNvPr id="49" name="Text 34"/>
          <p:cNvSpPr/>
          <p:nvPr/>
        </p:nvSpPr>
        <p:spPr>
          <a:xfrm rot="5400000">
            <a:off x="3979738" y="2870374"/>
            <a:ext cx="130281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60" kern="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SPACE ↔ COUNTERSPACE</a:t>
            </a:r>
            <a:endParaRPr lang="en-US" sz="620" dirty="0"/>
          </a:p>
        </p:txBody>
      </p:sp>
      <p:sp>
        <p:nvSpPr>
          <p:cNvPr id="50" name="Text 35"/>
          <p:cNvSpPr/>
          <p:nvPr/>
        </p:nvSpPr>
        <p:spPr>
          <a:xfrm>
            <a:off x="4226570" y="3673078"/>
            <a:ext cx="690860" cy="103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16"/>
              </a:lnSpc>
              <a:buNone/>
            </a:pPr>
            <a:r>
              <a:rPr lang="en-US" sz="680" spc="60" kern="0" dirty="0">
                <a:solidFill>
                  <a:srgbClr val="8C9E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Counterspace</a:t>
            </a:r>
            <a:endParaRPr lang="en-US" sz="6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219" y="0"/>
            <a:ext cx="4861562" cy="4645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219" y="1569719"/>
            <a:ext cx="4004312" cy="3573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2189" y="0"/>
            <a:ext cx="3862032" cy="300347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3143250" y="0"/>
            <a:ext cx="1428750" cy="5143500"/>
          </a:xfrm>
          <a:prstGeom prst="rect">
            <a:avLst/>
          </a:prstGeom>
          <a:gradFill rotWithShape="1">
            <a:gsLst>
              <a:gs pos="0">
                <a:srgbClr val="0A0E1A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1"/>
          <p:cNvSpPr/>
          <p:nvPr/>
        </p:nvSpPr>
        <p:spPr>
          <a:xfrm>
            <a:off x="0" y="0"/>
            <a:ext cx="4000500" cy="5143500"/>
          </a:xfrm>
          <a:prstGeom prst="rect">
            <a:avLst/>
          </a:prstGeom>
          <a:gradFill rotWithShape="1">
            <a:gsLst>
              <a:gs pos="0">
                <a:srgbClr val="0A0E1A">
                  <a:alpha val="97000"/>
                </a:srgbClr>
              </a:gs>
              <a:gs pos="100000">
                <a:srgbClr val="12182E">
                  <a:alpha val="93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2"/>
          <p:cNvSpPr/>
          <p:nvPr/>
        </p:nvSpPr>
        <p:spPr>
          <a:xfrm>
            <a:off x="3990975" y="0"/>
            <a:ext cx="9525" cy="51435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3"/>
          <p:cNvSpPr/>
          <p:nvPr/>
        </p:nvSpPr>
        <p:spPr>
          <a:xfrm>
            <a:off x="400050" y="342900"/>
            <a:ext cx="37207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8A84B"/>
              </a:gs>
              <a:gs pos="100000">
                <a:srgbClr val="5C6BC0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4"/>
          <p:cNvSpPr/>
          <p:nvPr/>
        </p:nvSpPr>
        <p:spPr>
          <a:xfrm>
            <a:off x="400050" y="492621"/>
            <a:ext cx="357282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131" kern="0" dirty="0">
                <a:solidFill>
                  <a:srgbClr val="C8A84B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QUANTUM OF VACUUM</a:t>
            </a:r>
            <a:endParaRPr lang="en-US" sz="730" dirty="0"/>
          </a:p>
        </p:txBody>
      </p:sp>
      <p:sp>
        <p:nvSpPr>
          <p:cNvPr id="11" name="Text 5"/>
          <p:cNvSpPr/>
          <p:nvPr/>
        </p:nvSpPr>
        <p:spPr>
          <a:xfrm>
            <a:off x="400050" y="688777"/>
            <a:ext cx="3312986" cy="549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62"/>
              </a:lnSpc>
              <a:spcAft>
                <a:spcPts val="1580"/>
              </a:spcAft>
              <a:buNone/>
            </a:pPr>
            <a:r>
              <a:rPr lang="en-US" sz="169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 </a:t>
            </a:r>
            <a:pPr algn="l" indent="0" marL="0">
              <a:lnSpc>
                <a:spcPts val="2062"/>
              </a:lnSpc>
              <a:spcAft>
                <a:spcPts val="1580"/>
              </a:spcAft>
              <a:buNone/>
            </a:pPr>
            <a:r>
              <a:rPr lang="en-US" sz="169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Spherical</a:t>
            </a:r>
            <a:br/>
            <a:pPr algn="l" indent="0" marL="0">
              <a:lnSpc>
                <a:spcPts val="2062"/>
              </a:lnSpc>
              <a:spcAft>
                <a:spcPts val="1580"/>
              </a:spcAft>
              <a:buNone/>
            </a:pPr>
            <a:r>
              <a:rPr lang="en-US" sz="169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Units (PSUs)</a:t>
            </a:r>
            <a:endParaRPr lang="en-US" sz="1690" dirty="0"/>
          </a:p>
        </p:txBody>
      </p:sp>
      <p:sp>
        <p:nvSpPr>
          <p:cNvPr id="12" name="Text 6"/>
          <p:cNvSpPr/>
          <p:nvPr/>
        </p:nvSpPr>
        <p:spPr>
          <a:xfrm>
            <a:off x="400050" y="1462385"/>
            <a:ext cx="49411" cy="49411"/>
          </a:xfrm>
          <a:prstGeom prst="ellipse">
            <a:avLst/>
          </a:prstGeom>
          <a:solidFill>
            <a:srgbClr val="C8A84B"/>
          </a:solidFill>
          <a:ln/>
          <a:effectLst>
            <a:outerShdw sx="100000" sy="100000" kx="0" ky="0" algn="bl" rotWithShape="0" blurRad="57150" dist="50800" dir="16200000">
              <a:srgbClr val="c8a84b">
                <a:alpha val="5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7"/>
          <p:cNvSpPr/>
          <p:nvPr/>
        </p:nvSpPr>
        <p:spPr>
          <a:xfrm>
            <a:off x="535781" y="1412974"/>
            <a:ext cx="1702490" cy="3056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76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Diameter</a:t>
            </a:r>
            <a:br/>
            <a:pPr algn="l" indent="0" marL="0">
              <a:lnSpc>
                <a:spcPts val="1262"/>
              </a:lnSpc>
              <a:buNone/>
            </a:pPr>
            <a:r>
              <a:rPr lang="en-US" sz="87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</a:t>
            </a:r>
            <a:pPr algn="l" indent="0" marL="0">
              <a:lnSpc>
                <a:spcPts val="1262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2 × Planck length = </a:t>
            </a:r>
            <a:pPr algn="l" indent="0" marL="0">
              <a:lnSpc>
                <a:spcPts val="1262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3.23 × 10</a:t>
            </a:r>
            <a:pPr algn="l" indent="0" marL="0">
              <a:lnSpc>
                <a:spcPts val="1262"/>
              </a:lnSpc>
              <a:buNone/>
            </a:pPr>
            <a:r>
              <a:rPr lang="en-US" sz="6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−35</a:t>
            </a:r>
            <a:pPr algn="l" indent="0" marL="0">
              <a:lnSpc>
                <a:spcPts val="1262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m</a:t>
            </a:r>
            <a:endParaRPr lang="en-US" sz="870" dirty="0"/>
          </a:p>
        </p:txBody>
      </p:sp>
      <p:sp>
        <p:nvSpPr>
          <p:cNvPr id="14" name="Text 8"/>
          <p:cNvSpPr/>
          <p:nvPr/>
        </p:nvSpPr>
        <p:spPr>
          <a:xfrm>
            <a:off x="400050" y="1846064"/>
            <a:ext cx="49411" cy="49411"/>
          </a:xfrm>
          <a:prstGeom prst="ellipse">
            <a:avLst/>
          </a:prstGeom>
          <a:solidFill>
            <a:srgbClr val="C8A84B"/>
          </a:solidFill>
          <a:ln/>
          <a:effectLst>
            <a:outerShdw sx="100000" sy="100000" kx="0" ky="0" algn="bl" rotWithShape="0" blurRad="57150" dist="50800" dir="16200000">
              <a:srgbClr val="c8a84b">
                <a:alpha val="5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535781" y="1796653"/>
            <a:ext cx="829157" cy="3056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76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Volume per PSU</a:t>
            </a:r>
            <a:br/>
            <a:pPr algn="l" indent="0" marL="0">
              <a:lnSpc>
                <a:spcPts val="1262"/>
              </a:lnSpc>
              <a:buNone/>
            </a:pPr>
            <a:r>
              <a:rPr lang="en-US" sz="87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</a:t>
            </a:r>
            <a:pPr algn="l" indent="0" marL="0">
              <a:lnSpc>
                <a:spcPts val="1262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2.51 × 10</a:t>
            </a:r>
            <a:pPr algn="l" indent="0" marL="0">
              <a:lnSpc>
                <a:spcPts val="1262"/>
              </a:lnSpc>
              <a:buNone/>
            </a:pPr>
            <a:r>
              <a:rPr lang="en-US" sz="6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−104</a:t>
            </a:r>
            <a:pPr algn="l" indent="0" marL="0">
              <a:lnSpc>
                <a:spcPts val="1262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m³</a:t>
            </a:r>
            <a:endParaRPr lang="en-US" sz="870" dirty="0"/>
          </a:p>
        </p:txBody>
      </p:sp>
      <p:sp>
        <p:nvSpPr>
          <p:cNvPr id="16" name="Text 10"/>
          <p:cNvSpPr/>
          <p:nvPr/>
        </p:nvSpPr>
        <p:spPr>
          <a:xfrm>
            <a:off x="400050" y="2229743"/>
            <a:ext cx="49411" cy="49411"/>
          </a:xfrm>
          <a:prstGeom prst="ellipse">
            <a:avLst/>
          </a:prstGeom>
          <a:solidFill>
            <a:srgbClr val="C8A84B"/>
          </a:solidFill>
          <a:ln/>
          <a:effectLst>
            <a:outerShdw sx="100000" sy="100000" kx="0" ky="0" algn="bl" rotWithShape="0" blurRad="57150" dist="50800" dir="16200000">
              <a:srgbClr val="c8a84b">
                <a:alpha val="5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1"/>
          <p:cNvSpPr/>
          <p:nvPr/>
        </p:nvSpPr>
        <p:spPr>
          <a:xfrm>
            <a:off x="535781" y="2180332"/>
            <a:ext cx="1702641" cy="3056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76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Vacuum Energy Density</a:t>
            </a:r>
            <a:br/>
            <a:pPr algn="l" indent="0" marL="0">
              <a:lnSpc>
                <a:spcPts val="1262"/>
              </a:lnSpc>
              <a:buNone/>
            </a:pPr>
            <a:r>
              <a:rPr lang="en-US" sz="87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</a:t>
            </a:r>
            <a:pPr algn="l" indent="0" marL="0">
              <a:lnSpc>
                <a:spcPts val="1262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9.94 × 10</a:t>
            </a:r>
            <a:pPr algn="l" indent="0" marL="0">
              <a:lnSpc>
                <a:spcPts val="1262"/>
              </a:lnSpc>
              <a:buNone/>
            </a:pPr>
            <a:r>
              <a:rPr lang="en-US" sz="6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96</a:t>
            </a:r>
            <a:pPr algn="l" indent="0" marL="0">
              <a:lnSpc>
                <a:spcPts val="1262"/>
              </a:lnSpc>
              <a:buNone/>
            </a:pPr>
            <a:r>
              <a:rPr lang="en-US" sz="82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kg/m³</a:t>
            </a:r>
            <a:pPr algn="l" indent="0" marL="0">
              <a:lnSpc>
                <a:spcPts val="1262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</a:t>
            </a:r>
            <a:pPr algn="l" indent="0" marL="0">
              <a:lnSpc>
                <a:spcPts val="1262"/>
              </a:lnSpc>
              <a:buNone/>
            </a:pPr>
            <a:r>
              <a:rPr lang="en-US" sz="68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the Planck density</a:t>
            </a:r>
            <a:endParaRPr lang="en-US" sz="870" dirty="0"/>
          </a:p>
        </p:txBody>
      </p:sp>
      <p:sp>
        <p:nvSpPr>
          <p:cNvPr id="18" name="Text 12"/>
          <p:cNvSpPr/>
          <p:nvPr/>
        </p:nvSpPr>
        <p:spPr>
          <a:xfrm>
            <a:off x="400050" y="2613422"/>
            <a:ext cx="49411" cy="49411"/>
          </a:xfrm>
          <a:prstGeom prst="ellipse">
            <a:avLst/>
          </a:prstGeom>
          <a:solidFill>
            <a:srgbClr val="7986CB"/>
          </a:solidFill>
          <a:ln/>
          <a:effectLst>
            <a:outerShdw sx="100000" sy="100000" kx="0" ky="0" algn="bl" rotWithShape="0" blurRad="57150" dist="50800" dir="16200000">
              <a:srgbClr val="7986cb">
                <a:alpha val="5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535781" y="2564011"/>
            <a:ext cx="1599111" cy="3325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62"/>
              </a:lnSpc>
              <a:buNone/>
            </a:pPr>
            <a:r>
              <a:rPr lang="en-US" sz="76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PSUs in Observable Universe</a:t>
            </a:r>
            <a:br/>
            <a:pPr algn="l" indent="0" marL="0">
              <a:lnSpc>
                <a:spcPts val="1262"/>
              </a:lnSpc>
              <a:buNone/>
            </a:pPr>
            <a:r>
              <a:rPr lang="en-US" sz="87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</a:t>
            </a:r>
            <a:pPr algn="l" indent="0" marL="0">
              <a:lnSpc>
                <a:spcPts val="1262"/>
              </a:lnSpc>
              <a:buNone/>
            </a:pPr>
            <a:r>
              <a:rPr lang="en-US" sz="96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≈ 10</a:t>
            </a:r>
            <a:pPr algn="l" indent="0" marL="0">
              <a:lnSpc>
                <a:spcPts val="1262"/>
              </a:lnSpc>
              <a:buNone/>
            </a:pPr>
            <a:r>
              <a:rPr lang="en-US" sz="68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185</a:t>
            </a:r>
            <a:endParaRPr lang="en-US" sz="870" dirty="0"/>
          </a:p>
        </p:txBody>
      </p:sp>
      <p:sp>
        <p:nvSpPr>
          <p:cNvPr id="20" name="Text 14"/>
          <p:cNvSpPr/>
          <p:nvPr/>
        </p:nvSpPr>
        <p:spPr>
          <a:xfrm>
            <a:off x="400050" y="3066008"/>
            <a:ext cx="3248025" cy="497896"/>
          </a:xfrm>
          <a:prstGeom prst="rect">
            <a:avLst/>
          </a:prstGeom>
          <a:solidFill>
            <a:srgbClr val="5C6BC0">
              <a:alpha val="8000"/>
            </a:srgbClr>
          </a:solidFill>
          <a:ln/>
        </p:spPr>
        <p:txBody>
          <a:bodyPr wrap="square" lIns="114300" tIns="86360" rIns="114300" bIns="86360" rtlCol="0" anchor="t"/>
          <a:lstStyle/>
          <a:p>
            <a:pPr algn="l" indent="0" marL="0">
              <a:buNone/>
            </a:pPr>
            <a:r>
              <a:rPr lang="en-US" sz="790" dirty="0">
                <a:solidFill>
                  <a:srgbClr val="C5CAE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"Every Planck-scale vortex in the vacuum is a fundamental pixel of reality."</a:t>
            </a:r>
            <a:endParaRPr lang="en-US" sz="790" dirty="0"/>
          </a:p>
        </p:txBody>
      </p:sp>
      <p:sp>
        <p:nvSpPr>
          <p:cNvPr id="21" name="Text 15"/>
          <p:cNvSpPr/>
          <p:nvPr/>
        </p:nvSpPr>
        <p:spPr>
          <a:xfrm>
            <a:off x="400050" y="3066008"/>
            <a:ext cx="19050" cy="483394"/>
          </a:xfrm>
          <a:prstGeom prst="rect">
            <a:avLst/>
          </a:prstGeom>
          <a:solidFill>
            <a:srgbClr val="5C6BC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6"/>
          <p:cNvSpPr/>
          <p:nvPr/>
        </p:nvSpPr>
        <p:spPr>
          <a:xfrm>
            <a:off x="400050" y="3706862"/>
            <a:ext cx="3248025" cy="535930"/>
          </a:xfrm>
          <a:prstGeom prst="roundRect">
            <a:avLst>
              <a:gd name="adj" fmla="val 10664"/>
            </a:avLst>
          </a:prstGeom>
          <a:solidFill>
            <a:srgbClr val="C8A84B">
              <a:alpha val="15000"/>
            </a:srgbClr>
          </a:solidFill>
          <a:ln w="9525">
            <a:solidFill>
              <a:srgbClr val="C8A84B">
                <a:alpha val="2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454" y="3908459"/>
            <a:ext cx="132588" cy="13258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66601" y="3787378"/>
            <a:ext cx="3158803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00" b="1" spc="42" kern="0" dirty="0">
                <a:solidFill>
                  <a:srgbClr val="C8A84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Haramein Holographic Mass Model</a:t>
            </a:r>
            <a:endParaRPr lang="en-US" sz="700" dirty="0"/>
          </a:p>
        </p:txBody>
      </p:sp>
      <p:sp>
        <p:nvSpPr>
          <p:cNvPr id="25" name="Text 18"/>
          <p:cNvSpPr/>
          <p:nvPr/>
        </p:nvSpPr>
        <p:spPr>
          <a:xfrm>
            <a:off x="666601" y="3920579"/>
            <a:ext cx="2929071" cy="253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52"/>
              </a:lnSpc>
              <a:buNone/>
            </a:pPr>
            <a:r>
              <a:rPr lang="en-US" sz="680" dirty="0">
                <a:solidFill>
                  <a:srgbClr val="A0A8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PSU close-packing underpins the proton holographic mass ratio — surface PSUs to volume PSUs predict measured proton mass to high precision.</a:t>
            </a:r>
            <a:endParaRPr lang="en-US" sz="680" dirty="0"/>
          </a:p>
        </p:txBody>
      </p:sp>
      <p:sp>
        <p:nvSpPr>
          <p:cNvPr id="26" name="Text 19"/>
          <p:cNvSpPr/>
          <p:nvPr/>
        </p:nvSpPr>
        <p:spPr>
          <a:xfrm>
            <a:off x="7064127" y="342900"/>
            <a:ext cx="173697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20"/>
              </a:lnSpc>
              <a:buNone/>
            </a:pPr>
            <a:r>
              <a:rPr lang="en-US" sz="680" spc="109" kern="0" dirty="0">
                <a:solidFill>
                  <a:srgbClr val="7986CB">
                    <a:alpha val="7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PSU TILING — PLANCK SCALE</a:t>
            </a:r>
            <a:endParaRPr lang="en-US" sz="680" dirty="0"/>
          </a:p>
        </p:txBody>
      </p:sp>
      <p:sp>
        <p:nvSpPr>
          <p:cNvPr id="27" name="Text 20"/>
          <p:cNvSpPr/>
          <p:nvPr/>
        </p:nvSpPr>
        <p:spPr>
          <a:xfrm>
            <a:off x="7222034" y="501551"/>
            <a:ext cx="1579066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5C6BC0">
                  <a:alpha val="4000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1"/>
          <p:cNvSpPr/>
          <p:nvPr/>
        </p:nvSpPr>
        <p:spPr>
          <a:xfrm>
            <a:off x="7780437" y="4022378"/>
            <a:ext cx="1020663" cy="801569"/>
          </a:xfrm>
          <a:prstGeom prst="roundRect">
            <a:avLst>
              <a:gd name="adj" fmla="val 8873"/>
            </a:avLst>
          </a:prstGeom>
          <a:solidFill>
            <a:srgbClr val="12182E">
              <a:alpha val="88000"/>
            </a:srgbClr>
          </a:solidFill>
          <a:ln w="9525">
            <a:solidFill>
              <a:srgbClr val="5C6BC0">
                <a:alpha val="30000"/>
              </a:srgbClr>
            </a:solidFill>
          </a:ln>
        </p:spPr>
        <p:txBody>
          <a:bodyPr wrap="square" lIns="143510" tIns="100330" rIns="143510" bIns="100330" rtlCol="0" anchor="t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C8A84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ℓ</a:t>
            </a:r>
            <a:pPr algn="ctr" indent="0" marL="0">
              <a:buNone/>
            </a:pPr>
            <a:r>
              <a:rPr lang="en-US" sz="790" b="1" dirty="0">
                <a:solidFill>
                  <a:srgbClr val="C8A84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Pl</a:t>
            </a:r>
            <a:endParaRPr lang="en-US" sz="1460" dirty="0"/>
          </a:p>
          <a:p>
            <a:pPr algn="ctr" indent="0" marL="0">
              <a:buNone/>
            </a:pPr>
            <a:r>
              <a:rPr lang="en-US" sz="620" spc="5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1.616 × 10</a:t>
            </a:r>
            <a:pPr algn="ctr" indent="0" marL="0">
              <a:buNone/>
            </a:pPr>
            <a:r>
              <a:rPr lang="en-US" sz="510" spc="5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−35</a:t>
            </a:r>
            <a:pPr algn="ctr" indent="0" marL="0">
              <a:buNone/>
            </a:pPr>
            <a:r>
              <a:rPr lang="en-US" sz="620" spc="5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M</a:t>
            </a:r>
            <a:endParaRPr lang="en-US" sz="1460" dirty="0"/>
          </a:p>
          <a:p>
            <a:pPr algn="ctr" indent="0" marL="0">
              <a:buNone/>
            </a:pPr>
            <a:r>
              <a:rPr lang="en-US" sz="620" spc="31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each sphere = 2ℓ</a:t>
            </a:r>
            <a:pPr algn="ctr" indent="0" marL="0">
              <a:buNone/>
            </a:pPr>
            <a:r>
              <a:rPr lang="en-US" sz="465" spc="31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Pl</a:t>
            </a:r>
            <a:endParaRPr lang="en-US" sz="1460" dirty="0"/>
          </a:p>
        </p:txBody>
      </p:sp>
      <p:sp>
        <p:nvSpPr>
          <p:cNvPr id="29" name="Text 22"/>
          <p:cNvSpPr/>
          <p:nvPr/>
        </p:nvSpPr>
        <p:spPr>
          <a:xfrm>
            <a:off x="7933432" y="4521994"/>
            <a:ext cx="714673" cy="759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714970"/>
            <a:ext cx="9144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8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428750"/>
            <a:ext cx="9144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571750"/>
            <a:ext cx="9144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3714750"/>
            <a:ext cx="9144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4500860"/>
            <a:ext cx="9144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286500" y="2571750"/>
            <a:ext cx="2857500" cy="2571750"/>
          </a:xfrm>
          <a:prstGeom prst="ellipse">
            <a:avLst/>
          </a:prstGeom>
          <a:noFill/>
          <a:ln w="9525">
            <a:solidFill>
              <a:srgbClr val="5C6BC0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01466" y="2571750"/>
            <a:ext cx="2142534" cy="2571750"/>
          </a:xfrm>
          <a:prstGeom prst="ellipse">
            <a:avLst/>
          </a:prstGeom>
          <a:noFill/>
          <a:ln w="9525">
            <a:solidFill>
              <a:srgbClr val="5C6BC0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15250" y="1857375"/>
            <a:ext cx="1428750" cy="1428750"/>
          </a:xfrm>
          <a:prstGeom prst="ellipse">
            <a:avLst/>
          </a:prstGeom>
          <a:noFill/>
          <a:ln w="9525">
            <a:solidFill>
              <a:srgbClr val="5C6BC0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214642" y="2571750"/>
            <a:ext cx="3929358" cy="2571750"/>
          </a:xfrm>
          <a:prstGeom prst="ellipse">
            <a:avLst/>
          </a:prstGeom>
          <a:noFill/>
          <a:ln w="9525">
            <a:solidFill>
              <a:srgbClr val="5C6BC0">
                <a:alpha val="4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0" y="0"/>
            <a:ext cx="2286000" cy="21580"/>
          </a:xfrm>
          <a:prstGeom prst="rect">
            <a:avLst/>
          </a:prstGeom>
          <a:gradFill rotWithShape="1">
            <a:gsLst>
              <a:gs pos="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858000" y="0"/>
            <a:ext cx="2286000" cy="21580"/>
          </a:xfrm>
          <a:prstGeom prst="rect">
            <a:avLst/>
          </a:prstGeom>
          <a:gradFill rotWithShape="1">
            <a:gsLst>
              <a:gs pos="0">
                <a:srgbClr val="C09F5C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0" y="5129660"/>
            <a:ext cx="9144000" cy="13840"/>
          </a:xfrm>
          <a:prstGeom prst="rect">
            <a:avLst/>
          </a:prstGeom>
          <a:gradFill rotWithShape="1">
            <a:gsLst>
              <a:gs pos="0">
                <a:srgbClr val="5C6BC0">
                  <a:alpha val="30000"/>
                </a:srgbClr>
              </a:gs>
              <a:gs pos="50000">
                <a:srgbClr val="000000">
                  <a:alpha val="0"/>
                </a:srgbClr>
              </a:gs>
              <a:gs pos="100000">
                <a:srgbClr val="C09F5C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689175" y="877044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7986CB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689175" y="1379190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5C8BC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689175" y="1881336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5C9DC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689175" y="2383482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5CB8C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2689175" y="2885629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5CC0A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689175" y="3387775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7EC05C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689175" y="3889921"/>
            <a:ext cx="21580" cy="433685"/>
          </a:xfrm>
          <a:custGeom>
            <a:avLst/>
            <a:gdLst/>
            <a:ahLst/>
            <a:cxnLst/>
            <a:rect l="l" t="t" r="r" b="b"/>
            <a:pathLst>
              <a:path w="21580" h="433685">
                <a:moveTo>
                  <a:pt x="0" y="57150"/>
                </a:moveTo>
                <a:lnTo>
                  <a:pt x="2698" y="39799"/>
                </a:lnTo>
                <a:lnTo>
                  <a:pt x="5395" y="32911"/>
                </a:lnTo>
                <a:lnTo>
                  <a:pt x="8093" y="27833"/>
                </a:lnTo>
                <a:lnTo>
                  <a:pt x="10790" y="23730"/>
                </a:lnTo>
                <a:lnTo>
                  <a:pt x="13488" y="20276"/>
                </a:lnTo>
                <a:lnTo>
                  <a:pt x="16185" y="17300"/>
                </a:lnTo>
                <a:lnTo>
                  <a:pt x="18883" y="14703"/>
                </a:lnTo>
                <a:lnTo>
                  <a:pt x="21580" y="12419"/>
                </a:lnTo>
                <a:lnTo>
                  <a:pt x="21580" y="421266"/>
                </a:lnTo>
                <a:lnTo>
                  <a:pt x="18883" y="418981"/>
                </a:lnTo>
                <a:lnTo>
                  <a:pt x="16185" y="416384"/>
                </a:lnTo>
                <a:lnTo>
                  <a:pt x="13488" y="413409"/>
                </a:lnTo>
                <a:lnTo>
                  <a:pt x="10790" y="409954"/>
                </a:lnTo>
                <a:lnTo>
                  <a:pt x="8093" y="405852"/>
                </a:lnTo>
                <a:lnTo>
                  <a:pt x="5395" y="400774"/>
                </a:lnTo>
                <a:lnTo>
                  <a:pt x="2698" y="393885"/>
                </a:lnTo>
                <a:lnTo>
                  <a:pt x="0" y="376535"/>
                </a:lnTo>
                <a:close/>
              </a:path>
            </a:pathLst>
          </a:custGeom>
          <a:solidFill>
            <a:srgbClr val="C09F5C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7200" y="344091"/>
            <a:ext cx="180769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spc="102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FRAMEWORK</a:t>
            </a:r>
            <a:endParaRPr lang="en-US" sz="730" dirty="0"/>
          </a:p>
        </p:txBody>
      </p:sp>
      <p:sp>
        <p:nvSpPr>
          <p:cNvPr id="22" name="Text 20"/>
          <p:cNvSpPr/>
          <p:nvPr/>
        </p:nvSpPr>
        <p:spPr>
          <a:xfrm>
            <a:off x="457200" y="569416"/>
            <a:ext cx="1676227" cy="94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4"/>
              </a:lnSpc>
              <a:buNone/>
            </a:pPr>
            <a:r>
              <a:rPr lang="en-US" sz="2140" spc="-43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Seven</a:t>
            </a:r>
            <a:br/>
            <a:pPr algn="l" indent="0" marL="0">
              <a:lnSpc>
                <a:spcPts val="2354"/>
              </a:lnSpc>
              <a:buNone/>
            </a:pPr>
            <a:r>
              <a:rPr lang="en-US" sz="2140" spc="-43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Pillars of</a:t>
            </a:r>
            <a:br/>
            <a:pPr algn="l" indent="0" marL="0">
              <a:lnSpc>
                <a:spcPts val="2354"/>
              </a:lnSpc>
              <a:buNone/>
            </a:pPr>
            <a:r>
              <a:rPr lang="en-US" sz="2140" spc="-43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UVG 2.0</a:t>
            </a:r>
            <a:endParaRPr lang="en-US" sz="2140" dirty="0"/>
          </a:p>
        </p:txBody>
      </p:sp>
      <p:sp>
        <p:nvSpPr>
          <p:cNvPr id="23" name="Text 21"/>
          <p:cNvSpPr/>
          <p:nvPr/>
        </p:nvSpPr>
        <p:spPr>
          <a:xfrm>
            <a:off x="457200" y="1536948"/>
            <a:ext cx="400050" cy="29170"/>
          </a:xfrm>
          <a:prstGeom prst="roundRect">
            <a:avLst>
              <a:gd name="adj" fmla="val 47892"/>
            </a:avLst>
          </a:prstGeom>
          <a:gradFill rotWithShape="1">
            <a:gsLst>
              <a:gs pos="0">
                <a:srgbClr val="5C6BC0"/>
              </a:gs>
              <a:gs pos="100000">
                <a:srgbClr val="9FA8D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57200" y="1851868"/>
            <a:ext cx="28575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9FA8DA">
                  <a:alpha val="90000"/>
                </a:srgbClr>
              </a:gs>
              <a:gs pos="100000">
                <a:srgbClr val="7986CB">
                  <a:alpha val="9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57200" y="1930450"/>
            <a:ext cx="37207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82B1E0">
                  <a:alpha val="85000"/>
                </a:srgbClr>
              </a:gs>
              <a:gs pos="100000">
                <a:srgbClr val="5C8BC0">
                  <a:alpha val="8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57200" y="2009031"/>
            <a:ext cx="31492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80C8DF">
                  <a:alpha val="80000"/>
                </a:srgbClr>
              </a:gs>
              <a:gs pos="100000">
                <a:srgbClr val="5C9DC0">
                  <a:alpha val="8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57200" y="2087612"/>
            <a:ext cx="40005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80DADC">
                  <a:alpha val="75000"/>
                </a:srgbClr>
              </a:gs>
              <a:gs pos="100000">
                <a:srgbClr val="5CB8C0">
                  <a:alpha val="7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457200" y="2166193"/>
            <a:ext cx="34290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80DCC0">
                  <a:alpha val="70000"/>
                </a:srgbClr>
              </a:gs>
              <a:gs pos="100000">
                <a:srgbClr val="5CC0A0">
                  <a:alpha val="7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57200" y="2244775"/>
            <a:ext cx="429220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A8D880">
                  <a:alpha val="65000"/>
                </a:srgbClr>
              </a:gs>
              <a:gs pos="100000">
                <a:srgbClr val="7EC05C">
                  <a:alpha val="6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457200" y="2323356"/>
            <a:ext cx="356741" cy="35421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DCC880">
                  <a:alpha val="60000"/>
                </a:srgbClr>
              </a:gs>
              <a:gs pos="100000">
                <a:srgbClr val="C09F5C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457200" y="4508004"/>
            <a:ext cx="1676227" cy="396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92"/>
              </a:lnSpc>
              <a:buNone/>
            </a:pPr>
            <a:r>
              <a:rPr lang="en-US" sz="620" spc="74" kern="0" dirty="0">
                <a:solidFill>
                  <a:srgbClr val="7986CB">
                    <a:alpha val="50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UNIVERSAL</a:t>
            </a:r>
            <a:br/>
            <a:pPr algn="l" indent="0" marL="0">
              <a:lnSpc>
                <a:spcPts val="992"/>
              </a:lnSpc>
              <a:buNone/>
            </a:pPr>
            <a:r>
              <a:rPr lang="en-US" sz="620" spc="74" kern="0" dirty="0">
                <a:solidFill>
                  <a:srgbClr val="7986CB">
                    <a:alpha val="50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VACUUM</a:t>
            </a:r>
            <a:br/>
            <a:pPr algn="l" indent="0" marL="0">
              <a:lnSpc>
                <a:spcPts val="992"/>
              </a:lnSpc>
              <a:buNone/>
            </a:pPr>
            <a:r>
              <a:rPr lang="en-US" sz="620" spc="74" kern="0" dirty="0">
                <a:solidFill>
                  <a:srgbClr val="7986CB">
                    <a:alpha val="50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GEOMETRY 2.0</a:t>
            </a:r>
            <a:endParaRPr lang="en-US" sz="620" dirty="0"/>
          </a:p>
        </p:txBody>
      </p:sp>
      <p:sp>
        <p:nvSpPr>
          <p:cNvPr id="32" name="Text 30"/>
          <p:cNvSpPr/>
          <p:nvPr/>
        </p:nvSpPr>
        <p:spPr>
          <a:xfrm>
            <a:off x="2386310" y="314920"/>
            <a:ext cx="7590" cy="457080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2679650" y="867519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2786768" y="958007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7986CB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9FA8D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60" dirty="0"/>
          </a:p>
        </p:txBody>
      </p:sp>
      <p:sp>
        <p:nvSpPr>
          <p:cNvPr id="35" name="Text 33"/>
          <p:cNvSpPr/>
          <p:nvPr/>
        </p:nvSpPr>
        <p:spPr>
          <a:xfrm>
            <a:off x="3189387" y="979587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3325118" y="1002506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Vacuum as Geometric Substrate</a:t>
            </a:r>
            <a:endParaRPr lang="en-US" sz="960" dirty="0"/>
          </a:p>
        </p:txBody>
      </p:sp>
      <p:sp>
        <p:nvSpPr>
          <p:cNvPr id="37" name="Text 35"/>
          <p:cNvSpPr/>
          <p:nvPr/>
        </p:nvSpPr>
        <p:spPr>
          <a:xfrm>
            <a:off x="5453509" y="948035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The vacuum is not empty — it is a structured geometric medium: Counterspace</a:t>
            </a:r>
            <a:endParaRPr lang="en-US" sz="820" dirty="0"/>
          </a:p>
        </p:txBody>
      </p:sp>
      <p:pic>
        <p:nvPicPr>
          <p:cNvPr id="38" name="Image 0" descr="preencoded.png">    </p:cNvPr>
          <p:cNvPicPr>
            <a:picLocks noChangeAspect="1"/>
          </p:cNvPicPr>
          <p:nvPr/>
        </p:nvPicPr>
        <p:blipFill>
          <a:blip r:embed="rId1">
            <a:alphaModFix amt="5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86189" y="1027518"/>
            <a:ext cx="132588" cy="132588"/>
          </a:xfrm>
          <a:prstGeom prst="rect">
            <a:avLst/>
          </a:prstGeom>
        </p:spPr>
      </p:pic>
      <p:sp>
        <p:nvSpPr>
          <p:cNvPr id="39" name="Text 36"/>
          <p:cNvSpPr/>
          <p:nvPr/>
        </p:nvSpPr>
        <p:spPr>
          <a:xfrm>
            <a:off x="2679650" y="1369665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7"/>
          <p:cNvSpPr/>
          <p:nvPr/>
        </p:nvSpPr>
        <p:spPr>
          <a:xfrm>
            <a:off x="2786768" y="1460153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5C8BC0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82B1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60" dirty="0"/>
          </a:p>
        </p:txBody>
      </p:sp>
      <p:sp>
        <p:nvSpPr>
          <p:cNvPr id="41" name="Text 38"/>
          <p:cNvSpPr/>
          <p:nvPr/>
        </p:nvSpPr>
        <p:spPr>
          <a:xfrm>
            <a:off x="3189387" y="1481733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3325118" y="1504652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 Spherical Units</a:t>
            </a:r>
            <a:endParaRPr lang="en-US" sz="960" dirty="0"/>
          </a:p>
        </p:txBody>
      </p:sp>
      <p:sp>
        <p:nvSpPr>
          <p:cNvPr id="43" name="Text 40"/>
          <p:cNvSpPr/>
          <p:nvPr/>
        </p:nvSpPr>
        <p:spPr>
          <a:xfrm>
            <a:off x="5453509" y="1450181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The fundamental quantum of space — discrete Planck-scale vortices tiling reality</a:t>
            </a:r>
            <a:endParaRPr lang="en-US" sz="820" dirty="0"/>
          </a:p>
        </p:txBody>
      </p:sp>
      <p:pic>
        <p:nvPicPr>
          <p:cNvPr id="44" name="Image 1" descr="preencoded.png">    </p:cNvPr>
          <p:cNvPicPr>
            <a:picLocks noChangeAspect="1"/>
          </p:cNvPicPr>
          <p:nvPr/>
        </p:nvPicPr>
        <p:blipFill>
          <a:blip r:embed="rId3">
            <a:alphaModFix amt="5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6189" y="1529664"/>
            <a:ext cx="132588" cy="132588"/>
          </a:xfrm>
          <a:prstGeom prst="rect">
            <a:avLst/>
          </a:prstGeom>
        </p:spPr>
      </p:pic>
      <p:sp>
        <p:nvSpPr>
          <p:cNvPr id="45" name="Text 41"/>
          <p:cNvSpPr/>
          <p:nvPr/>
        </p:nvSpPr>
        <p:spPr>
          <a:xfrm>
            <a:off x="2679650" y="1871811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2"/>
          <p:cNvSpPr/>
          <p:nvPr/>
        </p:nvSpPr>
        <p:spPr>
          <a:xfrm>
            <a:off x="2786768" y="1962299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5C9DC0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80C8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60" dirty="0"/>
          </a:p>
        </p:txBody>
      </p:sp>
      <p:sp>
        <p:nvSpPr>
          <p:cNvPr id="47" name="Text 43"/>
          <p:cNvSpPr/>
          <p:nvPr/>
        </p:nvSpPr>
        <p:spPr>
          <a:xfrm>
            <a:off x="3189387" y="1983879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4"/>
          <p:cNvSpPr/>
          <p:nvPr/>
        </p:nvSpPr>
        <p:spPr>
          <a:xfrm>
            <a:off x="3325118" y="2006798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Projector-Accumulator Dynamics</a:t>
            </a:r>
            <a:endParaRPr lang="en-US" sz="960" dirty="0"/>
          </a:p>
        </p:txBody>
      </p:sp>
      <p:sp>
        <p:nvSpPr>
          <p:cNvPr id="49" name="Text 45"/>
          <p:cNvSpPr/>
          <p:nvPr/>
        </p:nvSpPr>
        <p:spPr>
          <a:xfrm>
            <a:off x="5453509" y="1952327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Matter emerges at the equilibrium of opposing outward and inward vacuum flows</a:t>
            </a:r>
            <a:endParaRPr lang="en-US" sz="820" dirty="0"/>
          </a:p>
        </p:txBody>
      </p:sp>
      <p:pic>
        <p:nvPicPr>
          <p:cNvPr id="50" name="Image 2" descr="preencoded.png">    </p:cNvPr>
          <p:cNvPicPr>
            <a:picLocks noChangeAspect="1"/>
          </p:cNvPicPr>
          <p:nvPr/>
        </p:nvPicPr>
        <p:blipFill>
          <a:blip r:embed="rId5">
            <a:alphaModFix amt="55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86189" y="2031810"/>
            <a:ext cx="132588" cy="132588"/>
          </a:xfrm>
          <a:prstGeom prst="rect">
            <a:avLst/>
          </a:prstGeom>
        </p:spPr>
      </p:pic>
      <p:sp>
        <p:nvSpPr>
          <p:cNvPr id="51" name="Text 46"/>
          <p:cNvSpPr/>
          <p:nvPr/>
        </p:nvSpPr>
        <p:spPr>
          <a:xfrm>
            <a:off x="2679650" y="2373957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7"/>
          <p:cNvSpPr/>
          <p:nvPr/>
        </p:nvSpPr>
        <p:spPr>
          <a:xfrm>
            <a:off x="2786768" y="2464445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5CB8C0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80DA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60" dirty="0"/>
          </a:p>
        </p:txBody>
      </p:sp>
      <p:sp>
        <p:nvSpPr>
          <p:cNvPr id="53" name="Text 48"/>
          <p:cNvSpPr/>
          <p:nvPr/>
        </p:nvSpPr>
        <p:spPr>
          <a:xfrm>
            <a:off x="3189387" y="2486025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49"/>
          <p:cNvSpPr/>
          <p:nvPr/>
        </p:nvSpPr>
        <p:spPr>
          <a:xfrm>
            <a:off x="3325118" y="2508945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Morphic Field Resonance</a:t>
            </a:r>
            <a:endParaRPr lang="en-US" sz="960" dirty="0"/>
          </a:p>
        </p:txBody>
      </p:sp>
      <p:sp>
        <p:nvSpPr>
          <p:cNvPr id="55" name="Text 50"/>
          <p:cNvSpPr/>
          <p:nvPr/>
        </p:nvSpPr>
        <p:spPr>
          <a:xfrm>
            <a:off x="5453509" y="2454473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The vacuum stores and retrieves geometric information — a living memory substrate</a:t>
            </a:r>
            <a:endParaRPr lang="en-US" sz="820" dirty="0"/>
          </a:p>
        </p:txBody>
      </p:sp>
      <p:pic>
        <p:nvPicPr>
          <p:cNvPr id="56" name="Image 3" descr="preencoded.png">    </p:cNvPr>
          <p:cNvPicPr>
            <a:picLocks noChangeAspect="1"/>
          </p:cNvPicPr>
          <p:nvPr/>
        </p:nvPicPr>
        <p:blipFill>
          <a:blip r:embed="rId7">
            <a:alphaModFix amt="55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86189" y="2533957"/>
            <a:ext cx="132588" cy="132588"/>
          </a:xfrm>
          <a:prstGeom prst="rect">
            <a:avLst/>
          </a:prstGeom>
        </p:spPr>
      </p:pic>
      <p:sp>
        <p:nvSpPr>
          <p:cNvPr id="57" name="Text 51"/>
          <p:cNvSpPr/>
          <p:nvPr/>
        </p:nvSpPr>
        <p:spPr>
          <a:xfrm>
            <a:off x="2679650" y="2876104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2"/>
          <p:cNvSpPr/>
          <p:nvPr/>
        </p:nvSpPr>
        <p:spPr>
          <a:xfrm>
            <a:off x="2786768" y="2966591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5CC0A0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80DC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60" dirty="0"/>
          </a:p>
        </p:txBody>
      </p:sp>
      <p:sp>
        <p:nvSpPr>
          <p:cNvPr id="59" name="Text 53"/>
          <p:cNvSpPr/>
          <p:nvPr/>
        </p:nvSpPr>
        <p:spPr>
          <a:xfrm>
            <a:off x="3189387" y="2988171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0" name="Text 54"/>
          <p:cNvSpPr/>
          <p:nvPr/>
        </p:nvSpPr>
        <p:spPr>
          <a:xfrm>
            <a:off x="3325118" y="3011091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Sacred Sonic Geometry</a:t>
            </a:r>
            <a:endParaRPr lang="en-US" sz="960" dirty="0"/>
          </a:p>
        </p:txBody>
      </p:sp>
      <p:sp>
        <p:nvSpPr>
          <p:cNvPr id="61" name="Text 55"/>
          <p:cNvSpPr/>
          <p:nvPr/>
        </p:nvSpPr>
        <p:spPr>
          <a:xfrm>
            <a:off x="5453509" y="2956620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F♯ (369.99 Hz) and the 1260 Hz synthesis carrier unlock vacuum resonance coupling</a:t>
            </a:r>
            <a:endParaRPr lang="en-US" sz="820" dirty="0"/>
          </a:p>
        </p:txBody>
      </p:sp>
      <p:pic>
        <p:nvPicPr>
          <p:cNvPr id="62" name="Image 4" descr="preencoded.png">    </p:cNvPr>
          <p:cNvPicPr>
            <a:picLocks noChangeAspect="1"/>
          </p:cNvPicPr>
          <p:nvPr/>
        </p:nvPicPr>
        <p:blipFill>
          <a:blip r:embed="rId9">
            <a:alphaModFix amt="55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86189" y="3036103"/>
            <a:ext cx="132588" cy="132588"/>
          </a:xfrm>
          <a:prstGeom prst="rect">
            <a:avLst/>
          </a:prstGeom>
        </p:spPr>
      </p:pic>
      <p:sp>
        <p:nvSpPr>
          <p:cNvPr id="63" name="Text 56"/>
          <p:cNvSpPr/>
          <p:nvPr/>
        </p:nvSpPr>
        <p:spPr>
          <a:xfrm>
            <a:off x="2679650" y="3378250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57"/>
          <p:cNvSpPr/>
          <p:nvPr/>
        </p:nvSpPr>
        <p:spPr>
          <a:xfrm>
            <a:off x="2786768" y="3468737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7EC05C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A8D8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60" dirty="0"/>
          </a:p>
        </p:txBody>
      </p:sp>
      <p:sp>
        <p:nvSpPr>
          <p:cNvPr id="65" name="Text 58"/>
          <p:cNvSpPr/>
          <p:nvPr/>
        </p:nvSpPr>
        <p:spPr>
          <a:xfrm>
            <a:off x="3189387" y="3490317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59"/>
          <p:cNvSpPr/>
          <p:nvPr/>
        </p:nvSpPr>
        <p:spPr>
          <a:xfrm>
            <a:off x="3325118" y="3513237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2π Theorem</a:t>
            </a:r>
            <a:endParaRPr lang="en-US" sz="960" dirty="0"/>
          </a:p>
        </p:txBody>
      </p:sp>
      <p:sp>
        <p:nvSpPr>
          <p:cNvPr id="67" name="Text 60"/>
          <p:cNvSpPr/>
          <p:nvPr/>
        </p:nvSpPr>
        <p:spPr>
          <a:xfrm>
            <a:off x="5453509" y="3458766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Vacuum geometry is quantized in units of 2π — the closed-loop topological threshold</a:t>
            </a:r>
            <a:endParaRPr lang="en-US" sz="820" dirty="0"/>
          </a:p>
        </p:txBody>
      </p:sp>
      <p:pic>
        <p:nvPicPr>
          <p:cNvPr id="68" name="Image 5" descr="preencoded.png">    </p:cNvPr>
          <p:cNvPicPr>
            <a:picLocks noChangeAspect="1"/>
          </p:cNvPicPr>
          <p:nvPr/>
        </p:nvPicPr>
        <p:blipFill>
          <a:blip r:embed="rId11">
            <a:alphaModFix amt="55000"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86189" y="3538249"/>
            <a:ext cx="132588" cy="132588"/>
          </a:xfrm>
          <a:prstGeom prst="rect">
            <a:avLst/>
          </a:prstGeom>
        </p:spPr>
      </p:pic>
      <p:sp>
        <p:nvSpPr>
          <p:cNvPr id="69" name="Text 61"/>
          <p:cNvSpPr/>
          <p:nvPr/>
        </p:nvSpPr>
        <p:spPr>
          <a:xfrm>
            <a:off x="2679650" y="3880396"/>
            <a:ext cx="6064300" cy="452735"/>
          </a:xfrm>
          <a:prstGeom prst="roundRect">
            <a:avLst>
              <a:gd name="adj" fmla="val 12623"/>
            </a:avLst>
          </a:prstGeom>
          <a:solidFill>
            <a:srgbClr val="12182E"/>
          </a:solidFill>
          <a:ln w="9525">
            <a:solidFill>
              <a:srgbClr val="5C6BC0">
                <a:alpha val="13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2"/>
          <p:cNvSpPr/>
          <p:nvPr/>
        </p:nvSpPr>
        <p:spPr>
          <a:xfrm>
            <a:off x="2786768" y="3970883"/>
            <a:ext cx="277195" cy="271760"/>
          </a:xfrm>
          <a:prstGeom prst="roundRect">
            <a:avLst>
              <a:gd name="adj" fmla="val 21030"/>
            </a:avLst>
          </a:prstGeom>
          <a:solidFill>
            <a:srgbClr val="C09F5C">
              <a:alpha val="13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60" b="1" dirty="0">
                <a:solidFill>
                  <a:srgbClr val="DCC8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60" dirty="0"/>
          </a:p>
        </p:txBody>
      </p:sp>
      <p:sp>
        <p:nvSpPr>
          <p:cNvPr id="71" name="Text 63"/>
          <p:cNvSpPr/>
          <p:nvPr/>
        </p:nvSpPr>
        <p:spPr>
          <a:xfrm>
            <a:off x="3189387" y="3992463"/>
            <a:ext cx="7590" cy="22860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64"/>
          <p:cNvSpPr/>
          <p:nvPr/>
        </p:nvSpPr>
        <p:spPr>
          <a:xfrm>
            <a:off x="3325118" y="4015383"/>
            <a:ext cx="220027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spc="1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 Flow Topology</a:t>
            </a:r>
            <a:endParaRPr lang="en-US" sz="960" dirty="0"/>
          </a:p>
        </p:txBody>
      </p:sp>
      <p:sp>
        <p:nvSpPr>
          <p:cNvPr id="73" name="Text 65"/>
          <p:cNvSpPr/>
          <p:nvPr/>
        </p:nvSpPr>
        <p:spPr>
          <a:xfrm>
            <a:off x="5453509" y="3960912"/>
            <a:ext cx="2975372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8"/>
              </a:lnSpc>
              <a:buNone/>
            </a:pPr>
            <a:r>
              <a:rPr lang="en-US" sz="8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All four fundamental forces unified as aspects of one toroidal vacuum flow field</a:t>
            </a:r>
            <a:endParaRPr lang="en-US" sz="820" dirty="0"/>
          </a:p>
        </p:txBody>
      </p:sp>
      <p:pic>
        <p:nvPicPr>
          <p:cNvPr id="74" name="Image 6" descr="preencoded.png">    </p:cNvPr>
          <p:cNvPicPr>
            <a:picLocks noChangeAspect="1"/>
          </p:cNvPicPr>
          <p:nvPr/>
        </p:nvPicPr>
        <p:blipFill>
          <a:blip r:embed="rId13">
            <a:alphaModFix amt="55000"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86189" y="4040395"/>
            <a:ext cx="132588" cy="1325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14400" y="1571625"/>
            <a:ext cx="2286000" cy="2000250"/>
          </a:xfrm>
          <a:prstGeom prst="ellipse">
            <a:avLst/>
          </a:prstGeom>
          <a:gradFill rotWithShape="1">
            <a:gsLst>
              <a:gs pos="0">
                <a:srgbClr val="4FC3F7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43600" y="1571625"/>
            <a:ext cx="2286000" cy="2000250"/>
          </a:xfrm>
          <a:prstGeom prst="ellipse">
            <a:avLst/>
          </a:prstGeom>
          <a:gradFill rotWithShape="1">
            <a:gsLst>
              <a:gs pos="0">
                <a:srgbClr val="CE93D8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071515" y="1071265"/>
            <a:ext cx="3000970" cy="3000970"/>
          </a:xfrm>
          <a:prstGeom prst="ellipse">
            <a:avLst/>
          </a:prstGeom>
          <a:gradFill rotWithShape="1">
            <a:gsLst>
              <a:gs pos="0">
                <a:srgbClr val="80CBC4">
                  <a:alpha val="13000"/>
                </a:srgbClr>
              </a:gs>
              <a:gs pos="40000">
                <a:srgbClr val="5C6BC0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9144000" cy="514350"/>
          </a:xfrm>
          <a:prstGeom prst="rect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100000">
                <a:srgbClr val="0A0E1A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504825"/>
            <a:ext cx="9144000" cy="9525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0050" y="123527"/>
            <a:ext cx="35421" cy="257770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4FC3F7"/>
              </a:gs>
              <a:gs pos="100000">
                <a:srgbClr val="CE93D8"/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63612" y="101947"/>
            <a:ext cx="3287317" cy="3009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370"/>
              </a:lnSpc>
              <a:buNone/>
            </a:pPr>
            <a:r>
              <a:rPr lang="en-US" sz="1580" b="1" spc="16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Projector–Accumulator Model</a:t>
            </a:r>
            <a:endParaRPr lang="en-US" sz="1580" dirty="0"/>
          </a:p>
        </p:txBody>
      </p:sp>
      <p:sp>
        <p:nvSpPr>
          <p:cNvPr id="11" name="Text 9"/>
          <p:cNvSpPr/>
          <p:nvPr/>
        </p:nvSpPr>
        <p:spPr>
          <a:xfrm>
            <a:off x="400050" y="628650"/>
            <a:ext cx="175743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88" kern="0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PROJECTIVE PHASE (SPACE)</a:t>
            </a:r>
            <a:endParaRPr lang="en-US" sz="730" dirty="0"/>
          </a:p>
        </p:txBody>
      </p:sp>
      <p:sp>
        <p:nvSpPr>
          <p:cNvPr id="12" name="Text 10"/>
          <p:cNvSpPr/>
          <p:nvPr/>
        </p:nvSpPr>
        <p:spPr>
          <a:xfrm>
            <a:off x="6211014" y="628650"/>
            <a:ext cx="253293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95"/>
              </a:lnSpc>
              <a:buNone/>
            </a:pPr>
            <a:r>
              <a:rPr lang="en-US" sz="730" b="1" spc="88" kern="0" dirty="0">
                <a:solidFill>
                  <a:srgbClr val="CE9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ACCUMULATIVE PHASE (COUNTERSPACE)</a:t>
            </a:r>
            <a:endParaRPr lang="en-US" sz="730" dirty="0"/>
          </a:p>
        </p:txBody>
      </p:sp>
      <p:sp>
        <p:nvSpPr>
          <p:cNvPr id="13" name="Text 11"/>
          <p:cNvSpPr/>
          <p:nvPr/>
        </p:nvSpPr>
        <p:spPr>
          <a:xfrm>
            <a:off x="200620" y="800100"/>
            <a:ext cx="1400770" cy="1266966"/>
          </a:xfrm>
          <a:prstGeom prst="roundRect">
            <a:avLst>
              <a:gd name="adj" fmla="val 5613"/>
            </a:avLst>
          </a:prstGeom>
          <a:solidFill>
            <a:srgbClr val="12182E">
              <a:alpha val="82000"/>
            </a:srgbClr>
          </a:solidFill>
          <a:ln w="9525">
            <a:solidFill>
              <a:srgbClr val="4FC3F7">
                <a:alpha val="28000"/>
              </a:srgbClr>
            </a:solidFill>
          </a:ln>
        </p:spPr>
        <p:txBody>
          <a:bodyPr wrap="square" lIns="114300" tIns="100330" rIns="114300" bIns="100330" rtlCol="0" anchor="t"/>
          <a:lstStyle/>
          <a:p>
            <a:pPr algn="l" indent="0" marL="0">
              <a:buNone/>
            </a:pPr>
            <a:r>
              <a:rPr lang="en-US" sz="79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Projector</a:t>
            </a:r>
            <a:pPr algn="l" indent="0" marL="0">
              <a:buNone/>
            </a:pP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Outward, expansive flow</a:t>
            </a:r>
            <a:endParaRPr lang="en-US" sz="790" dirty="0"/>
          </a:p>
          <a:p>
            <a:pPr algn="l" indent="0" marL="0">
              <a:buNone/>
            </a:pP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Space-like geometry</a:t>
            </a: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Divergent vacuum current J</a:t>
            </a:r>
            <a:pPr algn="l" indent="0" marL="0">
              <a:buNone/>
            </a:pPr>
            <a:r>
              <a:rPr lang="en-US" sz="51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</a:t>
            </a:r>
            <a:pPr algn="l" indent="0" marL="0">
              <a:buNone/>
            </a:pP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Radiates from toroidal centre</a:t>
            </a:r>
            <a:endParaRPr lang="en-US" sz="790" dirty="0"/>
          </a:p>
        </p:txBody>
      </p:sp>
      <p:sp>
        <p:nvSpPr>
          <p:cNvPr id="14" name="Text 12"/>
          <p:cNvSpPr/>
          <p:nvPr/>
        </p:nvSpPr>
        <p:spPr>
          <a:xfrm>
            <a:off x="7542609" y="800100"/>
            <a:ext cx="1400770" cy="1129156"/>
          </a:xfrm>
          <a:prstGeom prst="roundRect">
            <a:avLst>
              <a:gd name="adj" fmla="val 6299"/>
            </a:avLst>
          </a:prstGeom>
          <a:solidFill>
            <a:srgbClr val="12182E">
              <a:alpha val="82000"/>
            </a:srgbClr>
          </a:solidFill>
          <a:ln w="9525">
            <a:solidFill>
              <a:srgbClr val="CE93D8">
                <a:alpha val="28000"/>
              </a:srgbClr>
            </a:solidFill>
          </a:ln>
        </p:spPr>
        <p:txBody>
          <a:bodyPr wrap="square" lIns="114300" tIns="100330" rIns="114300" bIns="100330" rtlCol="0" anchor="t"/>
          <a:lstStyle/>
          <a:p>
            <a:pPr algn="l" indent="0" marL="0">
              <a:buNone/>
            </a:pPr>
            <a:r>
              <a:rPr lang="en-US" sz="790" b="1" dirty="0">
                <a:solidFill>
                  <a:srgbClr val="CE93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Accumulator</a:t>
            </a:r>
            <a:pPr algn="l" indent="0" marL="0">
              <a:buNone/>
            </a:pP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Inward, convergent flow</a:t>
            </a:r>
            <a:endParaRPr lang="en-US" sz="790" dirty="0"/>
          </a:p>
          <a:p>
            <a:pPr algn="l" indent="0" marL="0">
              <a:buNone/>
            </a:pP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Counterspace geometry</a:t>
            </a: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Convergent vacuum current J</a:t>
            </a:r>
            <a:pPr algn="l" indent="0" marL="0">
              <a:buNone/>
            </a:pPr>
            <a:r>
              <a:rPr lang="en-US" sz="51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</a:t>
            </a:r>
            <a:pPr algn="l" indent="0" marL="0">
              <a:buNone/>
            </a:pPr>
            <a:endParaRPr lang="en-US" sz="79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B0BE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Funnels into toroidal centre</a:t>
            </a:r>
            <a:endParaRPr lang="en-US" sz="790" dirty="0"/>
          </a:p>
        </p:txBody>
      </p:sp>
      <p:sp>
        <p:nvSpPr>
          <p:cNvPr id="15" name="Text 13"/>
          <p:cNvSpPr/>
          <p:nvPr/>
        </p:nvSpPr>
        <p:spPr>
          <a:xfrm>
            <a:off x="3750320" y="800100"/>
            <a:ext cx="1643360" cy="422169"/>
          </a:xfrm>
          <a:prstGeom prst="roundRect">
            <a:avLst>
              <a:gd name="adj" fmla="val 16846"/>
            </a:avLst>
          </a:prstGeom>
          <a:solidFill>
            <a:srgbClr val="12182E">
              <a:alpha val="92000"/>
            </a:srgbClr>
          </a:solidFill>
          <a:ln w="9525">
            <a:solidFill>
              <a:srgbClr val="80CBC4">
                <a:alpha val="45000"/>
              </a:srgbClr>
            </a:solidFill>
          </a:ln>
        </p:spPr>
        <p:txBody>
          <a:bodyPr wrap="square" lIns="143510" tIns="64770" rIns="143510" bIns="64770" rtlCol="0" anchor="t"/>
          <a:lstStyle/>
          <a:p>
            <a:pPr algn="ctr" indent="0" marL="0">
              <a:buNone/>
            </a:pPr>
            <a:r>
              <a:rPr lang="en-US" sz="680" b="1" spc="34" kern="0" dirty="0">
                <a:solidFill>
                  <a:srgbClr val="80CB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Toroidal Vacuum Interface</a:t>
            </a:r>
            <a:pPr algn="ctr" indent="0" marL="0">
              <a:buNone/>
            </a:pPr>
            <a:endParaRPr lang="en-US" sz="680" dirty="0"/>
          </a:p>
          <a:p>
            <a:pPr algn="ctr" indent="0" marL="0">
              <a:buNone/>
            </a:pPr>
            <a:r>
              <a:rPr lang="en-US" sz="62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 Emergence</a:t>
            </a:r>
            <a:endParaRPr lang="en-US" sz="68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6858000" cy="3857625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2571750" y="3781127"/>
            <a:ext cx="4000500" cy="755734"/>
          </a:xfrm>
          <a:prstGeom prst="roundRect">
            <a:avLst>
              <a:gd name="adj" fmla="val 11427"/>
            </a:avLst>
          </a:prstGeom>
          <a:solidFill>
            <a:srgbClr val="12182E">
              <a:alpha val="90000"/>
            </a:srgbClr>
          </a:solidFill>
          <a:ln w="9525">
            <a:solidFill>
              <a:srgbClr val="5C6BC0">
                <a:alpha val="40000"/>
              </a:srgbClr>
            </a:solidFill>
          </a:ln>
        </p:spPr>
        <p:txBody>
          <a:bodyPr wrap="square" lIns="228600" tIns="86360" rIns="228600" bIns="86360" rtlCol="0" anchor="t"/>
          <a:lstStyle/>
          <a:p>
            <a:pPr algn="ctr" indent="0" marL="0">
              <a:buNone/>
            </a:pPr>
            <a:r>
              <a:rPr lang="en-US" sz="620" spc="74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PROJECTOR–ACCUMULATOR EQUILIBRIUM CONDITION</a:t>
            </a:r>
            <a:endParaRPr lang="en-US" sz="620" dirty="0"/>
          </a:p>
          <a:p>
            <a:pPr algn="ctr" indent="0" marL="0">
              <a:buNone/>
            </a:pPr>
            <a:r>
              <a:rPr lang="en-US" sz="124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Φ</a:t>
            </a:r>
            <a:pPr algn="ctr" indent="0" marL="0">
              <a:buNone/>
            </a:pPr>
            <a:r>
              <a:rPr lang="en-US" sz="79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PA</a:t>
            </a:r>
            <a:pPr algn="ctr" indent="0" marL="0">
              <a:buNone/>
            </a:pPr>
            <a:r>
              <a:rPr lang="en-US" sz="124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∫(J</a:t>
            </a:r>
            <a:pPr algn="ctr" indent="0" marL="0">
              <a:buNone/>
            </a:pPr>
            <a:r>
              <a:rPr lang="en-US" sz="79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proj</a:t>
            </a:r>
            <a:pPr algn="ctr" indent="0" marL="0">
              <a:buNone/>
            </a:pPr>
            <a:r>
              <a:rPr lang="en-US" sz="124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− J</a:t>
            </a:r>
            <a:pPr algn="ctr" indent="0" marL="0">
              <a:buNone/>
            </a:pPr>
            <a:r>
              <a:rPr lang="en-US" sz="79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acc</a:t>
            </a:r>
            <a:pPr algn="ctr" indent="0" marL="0">
              <a:buNone/>
            </a:pPr>
            <a:r>
              <a:rPr lang="en-US" sz="1240" spc="25" kern="0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dV = 0</a:t>
            </a:r>
            <a:pPr algn="ctr" indent="0" marL="0">
              <a:buNone/>
            </a:pPr>
            <a:endParaRPr lang="en-US" sz="620" dirty="0"/>
          </a:p>
          <a:p>
            <a:pPr algn="ctr" indent="0" marL="0">
              <a:buNone/>
            </a:pPr>
            <a:r>
              <a:rPr lang="en-US" sz="68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dynamic equilibrium  ·  standing toroidal vortex condition</a:t>
            </a:r>
            <a:endParaRPr lang="en-US" sz="620" dirty="0"/>
          </a:p>
        </p:txBody>
      </p:sp>
      <p:sp>
        <p:nvSpPr>
          <p:cNvPr id="18" name="Text 15"/>
          <p:cNvSpPr/>
          <p:nvPr/>
        </p:nvSpPr>
        <p:spPr>
          <a:xfrm>
            <a:off x="0" y="4771430"/>
            <a:ext cx="9144000" cy="383232"/>
          </a:xfrm>
          <a:prstGeom prst="rect">
            <a:avLst/>
          </a:prstGeom>
          <a:gradFill rotWithShape="1">
            <a:gsLst>
              <a:gs pos="0">
                <a:srgbClr val="0A0E1A">
                  <a:alpha val="0"/>
                </a:srgbClr>
              </a:gs>
              <a:gs pos="100000">
                <a:srgbClr val="5C6BC0">
                  <a:alpha val="12000"/>
                </a:srgbClr>
              </a:gs>
            </a:gsLst>
            <a:lin ang="0" scaled="1"/>
          </a:gradFill>
          <a:ln/>
        </p:spPr>
        <p:txBody>
          <a:bodyPr wrap="none" lIns="400050" tIns="0" rIns="400050" bIns="0" rtlCol="0" anchor="ctr"/>
          <a:lstStyle/>
          <a:p>
            <a:pPr algn="ctr" indent="0" marL="0">
              <a:buNone/>
            </a:pPr>
            <a:r>
              <a:rPr lang="en-US" sz="730" spc="7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 arises where projector and accumulator flows reach dynamic equilibrium — a standing toroidal vortex in the vacuum.</a:t>
            </a:r>
            <a:endParaRPr lang="en-US" sz="730" dirty="0"/>
          </a:p>
        </p:txBody>
      </p:sp>
      <p:sp>
        <p:nvSpPr>
          <p:cNvPr id="19" name="Text 16"/>
          <p:cNvSpPr/>
          <p:nvPr/>
        </p:nvSpPr>
        <p:spPr>
          <a:xfrm>
            <a:off x="0" y="4771430"/>
            <a:ext cx="9144000" cy="9525"/>
          </a:xfrm>
          <a:prstGeom prst="rect">
            <a:avLst/>
          </a:prstGeom>
          <a:solidFill>
            <a:srgbClr val="5C6BC0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43470"/>
            <a:ext cx="4142780" cy="4857750"/>
          </a:xfrm>
          <a:prstGeom prst="ellipse">
            <a:avLst/>
          </a:prstGeom>
          <a:noFill/>
          <a:ln w="9525">
            <a:solidFill>
              <a:srgbClr val="5C6BC0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42491"/>
            <a:ext cx="3643610" cy="3858220"/>
          </a:xfrm>
          <a:prstGeom prst="ellipse">
            <a:avLst/>
          </a:prstGeom>
          <a:noFill/>
          <a:ln w="9525">
            <a:solidFill>
              <a:srgbClr val="5C6BC0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6741" y="1213991"/>
            <a:ext cx="2715220" cy="2715220"/>
          </a:xfrm>
          <a:prstGeom prst="ellipse">
            <a:avLst/>
          </a:prstGeom>
          <a:noFill/>
          <a:ln w="9525">
            <a:solidFill>
              <a:srgbClr val="5C6BC0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00050" y="338882"/>
            <a:ext cx="277088" cy="2577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2030" dirty="0">
                <a:solidFill>
                  <a:srgbClr val="C5A028">
                    <a:alpha val="90000"/>
                  </a:srgbClr>
                </a:solidFill>
                <a:effectLst>
                  <a:glow rad="320676">
                    <a:srgbClr val="C5A028">
                      <a:alpha val="15000"/>
                    </a:srgbClr>
                  </a:glow>
                </a:effectLst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2π</a:t>
            </a:r>
            <a:endParaRPr lang="en-US" sz="2030" dirty="0"/>
          </a:p>
        </p:txBody>
      </p:sp>
      <p:sp>
        <p:nvSpPr>
          <p:cNvPr id="8" name="Text 6"/>
          <p:cNvSpPr/>
          <p:nvPr/>
        </p:nvSpPr>
        <p:spPr>
          <a:xfrm>
            <a:off x="759321" y="314920"/>
            <a:ext cx="4248686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070"/>
              </a:lnSpc>
              <a:buNone/>
            </a:pPr>
            <a:r>
              <a:rPr lang="en-US" sz="1800" b="1" spc="-2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2π Theorem of Vacuum Quantization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59321" y="606921"/>
            <a:ext cx="2000250" cy="13841"/>
          </a:xfrm>
          <a:prstGeom prst="rect">
            <a:avLst/>
          </a:prstGeom>
          <a:gradFill rotWithShape="1">
            <a:gsLst>
              <a:gs pos="0">
                <a:srgbClr val="C5A028"/>
              </a:gs>
              <a:gs pos="100000">
                <a:srgbClr val="C5A028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0890" y="1569726"/>
            <a:ext cx="2465040" cy="24650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686770" y="821382"/>
            <a:ext cx="5057180" cy="1305596"/>
          </a:xfrm>
          <a:prstGeom prst="roundRect">
            <a:avLst>
              <a:gd name="adj" fmla="val 6615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100000">
                <a:srgbClr val="12182E">
                  <a:alpha val="95000"/>
                </a:srgbClr>
              </a:gs>
            </a:gsLst>
            <a:lin ang="2700000" scaled="1"/>
          </a:gradFill>
          <a:ln w="9525">
            <a:solidFill>
              <a:srgbClr val="7986CB">
                <a:alpha val="45000"/>
              </a:srgbClr>
            </a:solidFill>
          </a:ln>
        </p:spPr>
        <p:txBody>
          <a:bodyPr wrap="square" lIns="214630" tIns="157480" rIns="214630" bIns="128270" rtlCol="0" anchor="t"/>
          <a:lstStyle/>
          <a:p>
            <a:pPr algn="l" indent="0" marL="0">
              <a:buNone/>
            </a:pPr>
            <a:pPr algn="l" indent="0" marL="0">
              <a:buNone/>
            </a:pPr>
            <a:r>
              <a:rPr lang="en-US" sz="2590" b="1" spc="110" kern="0" dirty="0">
                <a:solidFill>
                  <a:srgbClr val="F0F4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∮ κ(x) dx = 2πn</a:t>
            </a:r>
            <a:pPr algn="l" indent="0" marL="0">
              <a:buNone/>
            </a:pPr>
            <a:r>
              <a:rPr lang="en-US" sz="120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pPr algn="l" indent="0" marL="0">
              <a:buNone/>
            </a:pPr>
            <a:r>
              <a:rPr lang="en-US" sz="1690" dirty="0">
                <a:solidFill>
                  <a:srgbClr val="F0C84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n ∈ ℤ</a:t>
            </a:r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840" i="1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Vacuum geometry is quantized in units of 2π —</a:t>
            </a:r>
            <a:br/>
            <a:pPr algn="l" indent="0" marL="0">
              <a:buNone/>
            </a:pPr>
            <a:r>
              <a:rPr lang="en-US" sz="840" i="1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the closed loop condition of projective space.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910905" y="1552724"/>
            <a:ext cx="4608909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7986CB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686770" y="2282726"/>
            <a:ext cx="143470" cy="7590"/>
          </a:xfrm>
          <a:prstGeom prst="rect">
            <a:avLst/>
          </a:prstGeom>
          <a:solidFill>
            <a:srgbClr val="5C6BC0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901232" y="2217093"/>
            <a:ext cx="131214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IMPLICATIONS</a:t>
            </a:r>
            <a:endParaRPr lang="en-US" sz="730" dirty="0"/>
          </a:p>
        </p:txBody>
      </p:sp>
      <p:sp>
        <p:nvSpPr>
          <p:cNvPr id="15" name="Text 12"/>
          <p:cNvSpPr/>
          <p:nvPr/>
        </p:nvSpPr>
        <p:spPr>
          <a:xfrm>
            <a:off x="5165080" y="2282726"/>
            <a:ext cx="3578870" cy="7590"/>
          </a:xfrm>
          <a:prstGeom prst="rect">
            <a:avLst/>
          </a:prstGeom>
          <a:gradFill rotWithShape="1">
            <a:gsLst>
              <a:gs pos="0">
                <a:srgbClr val="5C6BC0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686770" y="2484239"/>
            <a:ext cx="5057180" cy="723454"/>
          </a:xfrm>
          <a:prstGeom prst="roundRect">
            <a:avLst>
              <a:gd name="adj" fmla="val 7900"/>
            </a:avLst>
          </a:prstGeom>
          <a:solidFill>
            <a:srgbClr val="12182E">
              <a:alpha val="8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686770" y="2484239"/>
            <a:ext cx="19050" cy="723454"/>
          </a:xfrm>
          <a:custGeom>
            <a:avLst/>
            <a:gdLst/>
            <a:ahLst/>
            <a:cxnLst/>
            <a:rect l="l" t="t" r="r" b="b"/>
            <a:pathLst>
              <a:path w="19050" h="723454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08901"/>
                </a:lnTo>
                <a:lnTo>
                  <a:pt x="16669" y="706644"/>
                </a:lnTo>
                <a:lnTo>
                  <a:pt x="14288" y="704105"/>
                </a:lnTo>
                <a:lnTo>
                  <a:pt x="11906" y="701219"/>
                </a:lnTo>
                <a:lnTo>
                  <a:pt x="9525" y="697894"/>
                </a:lnTo>
                <a:lnTo>
                  <a:pt x="7144" y="693971"/>
                </a:lnTo>
                <a:lnTo>
                  <a:pt x="4763" y="689144"/>
                </a:lnTo>
                <a:lnTo>
                  <a:pt x="2381" y="682629"/>
                </a:lnTo>
                <a:lnTo>
                  <a:pt x="0" y="666304"/>
                </a:lnTo>
                <a:close/>
              </a:path>
            </a:pathLst>
          </a:custGeom>
          <a:solidFill>
            <a:srgbClr val="C5A028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833961" y="2594074"/>
            <a:ext cx="185291" cy="203820"/>
          </a:xfrm>
          <a:prstGeom prst="ellipse">
            <a:avLst/>
          </a:prstGeom>
          <a:gradFill rotWithShape="1">
            <a:gsLst>
              <a:gs pos="0">
                <a:srgbClr val="C5A028"/>
              </a:gs>
              <a:gs pos="100000">
                <a:srgbClr val="E8A820"/>
              </a:gs>
            </a:gsLst>
            <a:lin ang="2700000" scaled="1"/>
          </a:gradFill>
          <a:ln/>
          <a:effectLst>
            <a:outerShdw sx="100000" sy="100000" kx="0" ky="0" algn="bl" rotWithShape="0" blurRad="71120" dist="50800" dir="16200000">
              <a:srgbClr val="c5a028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0A0E1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1</a:t>
            </a:r>
            <a:endParaRPr lang="en-US" sz="730" dirty="0"/>
          </a:p>
        </p:txBody>
      </p:sp>
      <p:sp>
        <p:nvSpPr>
          <p:cNvPr id="19" name="Text 16"/>
          <p:cNvSpPr/>
          <p:nvPr/>
        </p:nvSpPr>
        <p:spPr>
          <a:xfrm>
            <a:off x="4119562" y="2594074"/>
            <a:ext cx="49353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Integer Quantum Numbers Explained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119562" y="2787104"/>
            <a:ext cx="4576456" cy="326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2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Quantum numbers are integers because they are </a:t>
            </a:r>
            <a:pPr algn="l" indent="0" marL="0">
              <a:lnSpc>
                <a:spcPts val="1225"/>
              </a:lnSpc>
              <a:buNone/>
            </a:pPr>
            <a:r>
              <a:rPr lang="en-US" sz="790" i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topological winding numbers</a:t>
            </a:r>
            <a:pPr algn="l" indent="0" marL="0">
              <a:lnSpc>
                <a:spcPts val="122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 counterspace — whole-loop conditions of the vacuum geometry.</a:t>
            </a:r>
            <a:endParaRPr lang="en-US" sz="790" dirty="0"/>
          </a:p>
        </p:txBody>
      </p:sp>
      <p:sp>
        <p:nvSpPr>
          <p:cNvPr id="21" name="Text 18"/>
          <p:cNvSpPr/>
          <p:nvPr/>
        </p:nvSpPr>
        <p:spPr>
          <a:xfrm>
            <a:off x="3686770" y="3335834"/>
            <a:ext cx="5057180" cy="723454"/>
          </a:xfrm>
          <a:prstGeom prst="roundRect">
            <a:avLst>
              <a:gd name="adj" fmla="val 7900"/>
            </a:avLst>
          </a:prstGeom>
          <a:solidFill>
            <a:srgbClr val="12182E">
              <a:alpha val="8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3686770" y="3335834"/>
            <a:ext cx="19050" cy="723454"/>
          </a:xfrm>
          <a:custGeom>
            <a:avLst/>
            <a:gdLst/>
            <a:ahLst/>
            <a:cxnLst/>
            <a:rect l="l" t="t" r="r" b="b"/>
            <a:pathLst>
              <a:path w="19050" h="723454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08901"/>
                </a:lnTo>
                <a:lnTo>
                  <a:pt x="16669" y="706644"/>
                </a:lnTo>
                <a:lnTo>
                  <a:pt x="14288" y="704105"/>
                </a:lnTo>
                <a:lnTo>
                  <a:pt x="11906" y="701219"/>
                </a:lnTo>
                <a:lnTo>
                  <a:pt x="9525" y="697894"/>
                </a:lnTo>
                <a:lnTo>
                  <a:pt x="7144" y="693971"/>
                </a:lnTo>
                <a:lnTo>
                  <a:pt x="4763" y="689144"/>
                </a:lnTo>
                <a:lnTo>
                  <a:pt x="2381" y="682629"/>
                </a:lnTo>
                <a:lnTo>
                  <a:pt x="0" y="666304"/>
                </a:lnTo>
                <a:close/>
              </a:path>
            </a:pathLst>
          </a:custGeom>
          <a:solidFill>
            <a:srgbClr val="7986CB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33961" y="3445669"/>
            <a:ext cx="185291" cy="203820"/>
          </a:xfrm>
          <a:prstGeom prst="ellipse">
            <a:avLst/>
          </a:prstGeom>
          <a:gradFill rotWithShape="1">
            <a:gsLst>
              <a:gs pos="0">
                <a:srgbClr val="7986CB"/>
              </a:gs>
              <a:gs pos="100000">
                <a:srgbClr val="5C6BC0"/>
              </a:gs>
            </a:gsLst>
            <a:lin ang="2700000" scaled="1"/>
          </a:gradFill>
          <a:ln/>
          <a:effectLst>
            <a:outerShdw sx="100000" sy="100000" kx="0" ky="0" algn="bl" rotWithShape="0" blurRad="71120" dist="50800" dir="16200000">
              <a:srgbClr val="c5a028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</a:t>
            </a:r>
            <a:endParaRPr lang="en-US" sz="730" dirty="0"/>
          </a:p>
        </p:txBody>
      </p:sp>
      <p:sp>
        <p:nvSpPr>
          <p:cNvPr id="24" name="Text 21"/>
          <p:cNvSpPr/>
          <p:nvPr/>
        </p:nvSpPr>
        <p:spPr>
          <a:xfrm>
            <a:off x="4119562" y="3445669"/>
            <a:ext cx="49353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Angular Momentum &amp; Vacuum Geometry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4119562" y="3638699"/>
            <a:ext cx="4576456" cy="326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2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Angular momentum quantization (ℏ = h/2π) is a </a:t>
            </a:r>
            <a:pPr algn="l" indent="0" marL="0">
              <a:lnSpc>
                <a:spcPts val="1225"/>
              </a:lnSpc>
              <a:buNone/>
            </a:pPr>
            <a:r>
              <a:rPr lang="en-US" sz="790" i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consequence</a:t>
            </a:r>
            <a:pPr algn="l" indent="0" marL="0">
              <a:lnSpc>
                <a:spcPts val="122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of the 2π closed-loop condition imposed by projective vacuum geometry.</a:t>
            </a:r>
            <a:endParaRPr lang="en-US" sz="790" dirty="0"/>
          </a:p>
        </p:txBody>
      </p:sp>
      <p:sp>
        <p:nvSpPr>
          <p:cNvPr id="26" name="Text 23"/>
          <p:cNvSpPr/>
          <p:nvPr/>
        </p:nvSpPr>
        <p:spPr>
          <a:xfrm>
            <a:off x="3686770" y="4187428"/>
            <a:ext cx="5057180" cy="723454"/>
          </a:xfrm>
          <a:prstGeom prst="roundRect">
            <a:avLst>
              <a:gd name="adj" fmla="val 7900"/>
            </a:avLst>
          </a:prstGeom>
          <a:solidFill>
            <a:srgbClr val="12182E">
              <a:alpha val="8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3686770" y="4187428"/>
            <a:ext cx="19050" cy="723454"/>
          </a:xfrm>
          <a:custGeom>
            <a:avLst/>
            <a:gdLst/>
            <a:ahLst/>
            <a:cxnLst/>
            <a:rect l="l" t="t" r="r" b="b"/>
            <a:pathLst>
              <a:path w="19050" h="723454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708901"/>
                </a:lnTo>
                <a:lnTo>
                  <a:pt x="16669" y="706644"/>
                </a:lnTo>
                <a:lnTo>
                  <a:pt x="14288" y="704105"/>
                </a:lnTo>
                <a:lnTo>
                  <a:pt x="11906" y="701219"/>
                </a:lnTo>
                <a:lnTo>
                  <a:pt x="9525" y="697894"/>
                </a:lnTo>
                <a:lnTo>
                  <a:pt x="7144" y="693971"/>
                </a:lnTo>
                <a:lnTo>
                  <a:pt x="4763" y="689144"/>
                </a:lnTo>
                <a:lnTo>
                  <a:pt x="2381" y="682629"/>
                </a:lnTo>
                <a:lnTo>
                  <a:pt x="0" y="666304"/>
                </a:lnTo>
                <a:close/>
              </a:path>
            </a:pathLst>
          </a:custGeom>
          <a:solidFill>
            <a:srgbClr val="5C6BC0">
              <a:alpha val="7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3833961" y="4297263"/>
            <a:ext cx="185291" cy="203820"/>
          </a:xfrm>
          <a:prstGeom prst="ellipse">
            <a:avLst/>
          </a:prstGeom>
          <a:gradFill rotWithShape="1">
            <a:gsLst>
              <a:gs pos="0">
                <a:srgbClr val="5C6BC0"/>
              </a:gs>
              <a:gs pos="100000">
                <a:srgbClr val="3949AB"/>
              </a:gs>
            </a:gsLst>
            <a:lin ang="2700000" scaled="1"/>
          </a:gradFill>
          <a:ln/>
          <a:effectLst>
            <a:outerShdw sx="100000" sy="100000" kx="0" ky="0" algn="bl" rotWithShape="0" blurRad="71120" dist="50800" dir="16200000">
              <a:srgbClr val="c5a028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E8EAF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3</a:t>
            </a:r>
            <a:endParaRPr lang="en-US" sz="730" dirty="0"/>
          </a:p>
        </p:txBody>
      </p:sp>
      <p:sp>
        <p:nvSpPr>
          <p:cNvPr id="29" name="Text 26"/>
          <p:cNvSpPr/>
          <p:nvPr/>
        </p:nvSpPr>
        <p:spPr>
          <a:xfrm>
            <a:off x="4119562" y="4297263"/>
            <a:ext cx="49353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Discrete PSU Resonance Shells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119562" y="4490293"/>
            <a:ext cx="4576456" cy="326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2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 Spherical Units organize into </a:t>
            </a:r>
            <a:pPr algn="l" indent="0" marL="0">
              <a:lnSpc>
                <a:spcPts val="1225"/>
              </a:lnSpc>
              <a:buNone/>
            </a:pPr>
            <a:r>
              <a:rPr lang="en-US" sz="790" i="1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discrete resonance shells</a:t>
            </a:r>
            <a:pPr algn="l" indent="0" marL="0">
              <a:lnSpc>
                <a:spcPts val="122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quantized orbital structures in vacuum geometry analogous to atomic electron shells.</a:t>
            </a:r>
            <a:endParaRPr lang="en-US" sz="790" dirty="0"/>
          </a:p>
        </p:txBody>
      </p:sp>
      <p:sp>
        <p:nvSpPr>
          <p:cNvPr id="31" name="Text 28"/>
          <p:cNvSpPr/>
          <p:nvPr/>
        </p:nvSpPr>
        <p:spPr>
          <a:xfrm>
            <a:off x="400050" y="5011192"/>
            <a:ext cx="8343900" cy="9525"/>
          </a:xfrm>
          <a:prstGeom prst="rect">
            <a:avLst/>
          </a:prstGeom>
          <a:solidFill>
            <a:srgbClr val="5C6BC0">
              <a:alpha val="1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400050" y="5096470"/>
            <a:ext cx="136764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7986CB">
                    <a:alpha val="5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Universal Vacuum Geometry 2.0</a:t>
            </a:r>
            <a:endParaRPr lang="en-US" sz="680" dirty="0"/>
          </a:p>
        </p:txBody>
      </p:sp>
      <p:sp>
        <p:nvSpPr>
          <p:cNvPr id="33" name="Text 30"/>
          <p:cNvSpPr/>
          <p:nvPr/>
        </p:nvSpPr>
        <p:spPr>
          <a:xfrm>
            <a:off x="4281339" y="5091708"/>
            <a:ext cx="70248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C5A028">
                    <a:alpha val="60000"/>
                  </a:srgbClr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∮ κ dx = 2πn</a:t>
            </a:r>
            <a:endParaRPr lang="en-US" sz="730" dirty="0"/>
          </a:p>
        </p:txBody>
      </p:sp>
      <p:sp>
        <p:nvSpPr>
          <p:cNvPr id="34" name="Text 31"/>
          <p:cNvSpPr/>
          <p:nvPr/>
        </p:nvSpPr>
        <p:spPr>
          <a:xfrm>
            <a:off x="7557939" y="5096470"/>
            <a:ext cx="130461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7986CB">
                    <a:alpha val="5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Michael Marsden · CC0 · 2026</a:t>
            </a:r>
            <a:endParaRPr lang="en-US" sz="6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13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6858000" cy="385762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0"/>
            <a:ext cx="2571705" cy="2429466"/>
          </a:xfrm>
          <a:prstGeom prst="ellipse">
            <a:avLst/>
          </a:prstGeom>
          <a:gradFill rotWithShape="1">
            <a:gsLst>
              <a:gs pos="0">
                <a:srgbClr val="5C6BC0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4856559" y="3143250"/>
            <a:ext cx="2429466" cy="2000250"/>
          </a:xfrm>
          <a:prstGeom prst="ellipse">
            <a:avLst/>
          </a:prstGeom>
          <a:gradFill rotWithShape="1">
            <a:gsLst>
              <a:gs pos="0">
                <a:srgbClr val="26C6DA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572250" y="0"/>
            <a:ext cx="571500" cy="5143500"/>
          </a:xfrm>
          <a:prstGeom prst="rect">
            <a:avLst/>
          </a:prstGeom>
          <a:gradFill rotWithShape="1">
            <a:gsLst>
              <a:gs pos="0">
                <a:srgbClr val="0A0E1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72070" y="257770"/>
            <a:ext cx="6615648" cy="486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5"/>
              </a:lnSpc>
              <a:spcAft>
                <a:spcPts val="340"/>
              </a:spcAft>
              <a:buNone/>
            </a:pPr>
            <a:r>
              <a:rPr lang="en-US" sz="1460" spc="-20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Morphic Field Theory</a:t>
            </a:r>
            <a:br/>
            <a:pPr algn="l" indent="0" marL="0">
              <a:lnSpc>
                <a:spcPts val="1825"/>
              </a:lnSpc>
              <a:spcAft>
                <a:spcPts val="340"/>
              </a:spcAft>
              <a:buNone/>
            </a:pPr>
            <a:r>
              <a:rPr lang="en-US" sz="1460" spc="-20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and the Polytropic Memory Field Model</a:t>
            </a:r>
            <a:endParaRPr lang="en-US" sz="1460" dirty="0"/>
          </a:p>
        </p:txBody>
      </p:sp>
      <p:sp>
        <p:nvSpPr>
          <p:cNvPr id="7" name="Text 4"/>
          <p:cNvSpPr/>
          <p:nvPr/>
        </p:nvSpPr>
        <p:spPr>
          <a:xfrm>
            <a:off x="372070" y="764381"/>
            <a:ext cx="48637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7C84E0"/>
              </a:gs>
              <a:gs pos="100000">
                <a:srgbClr val="26C6D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72070" y="948333"/>
            <a:ext cx="49411" cy="49411"/>
          </a:xfrm>
          <a:prstGeom prst="ellipse">
            <a:avLst/>
          </a:prstGeom>
          <a:solidFill>
            <a:srgbClr val="26C6DA"/>
          </a:solidFill>
          <a:ln/>
          <a:effectLst>
            <a:outerShdw sx="100000" sy="100000" kx="0" ky="0" algn="bl" rotWithShape="0" blurRad="43180" dist="50800" dir="16200000">
              <a:srgbClr val="26c6da">
                <a:alpha val="7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72070" y="1103114"/>
            <a:ext cx="6485930" cy="1268313"/>
          </a:xfrm>
          <a:prstGeom prst="roundRect">
            <a:avLst>
              <a:gd name="adj" fmla="val 5607"/>
            </a:avLst>
          </a:prstGeom>
          <a:gradFill rotWithShape="1">
            <a:gsLst>
              <a:gs pos="0">
                <a:srgbClr val="26C6DA">
                  <a:alpha val="7000"/>
                </a:srgbClr>
              </a:gs>
              <a:gs pos="100000">
                <a:srgbClr val="12182E">
                  <a:alpha val="90000"/>
                </a:srgbClr>
              </a:gs>
            </a:gsLst>
            <a:lin ang="2700000" scaled="1"/>
          </a:gradFill>
          <a:ln w="9525">
            <a:solidFill>
              <a:srgbClr val="26C6DA">
                <a:alpha val="2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6267455" y="1103114"/>
            <a:ext cx="590545" cy="571480"/>
          </a:xfrm>
          <a:custGeom>
            <a:avLst/>
            <a:gdLst/>
            <a:ahLst/>
            <a:cxnLst/>
            <a:rect l="l" t="t" r="r" b="b"/>
            <a:pathLst>
              <a:path w="590545" h="571480">
                <a:moveTo>
                  <a:pt x="590545" y="515453"/>
                </a:moveTo>
                <a:lnTo>
                  <a:pt x="578340" y="525069"/>
                </a:lnTo>
                <a:lnTo>
                  <a:pt x="543470" y="541560"/>
                </a:lnTo>
                <a:lnTo>
                  <a:pt x="507153" y="554555"/>
                </a:lnTo>
                <a:lnTo>
                  <a:pt x="469736" y="563928"/>
                </a:lnTo>
                <a:lnTo>
                  <a:pt x="431581" y="569587"/>
                </a:lnTo>
                <a:lnTo>
                  <a:pt x="393055" y="571480"/>
                </a:lnTo>
                <a:lnTo>
                  <a:pt x="354529" y="569587"/>
                </a:lnTo>
                <a:lnTo>
                  <a:pt x="316374" y="563928"/>
                </a:lnTo>
                <a:lnTo>
                  <a:pt x="278957" y="554555"/>
                </a:lnTo>
                <a:lnTo>
                  <a:pt x="242639" y="541560"/>
                </a:lnTo>
                <a:lnTo>
                  <a:pt x="207770" y="525069"/>
                </a:lnTo>
                <a:lnTo>
                  <a:pt x="174685" y="505238"/>
                </a:lnTo>
                <a:lnTo>
                  <a:pt x="143703" y="482261"/>
                </a:lnTo>
                <a:lnTo>
                  <a:pt x="115123" y="456357"/>
                </a:lnTo>
                <a:lnTo>
                  <a:pt x="89219" y="427777"/>
                </a:lnTo>
                <a:lnTo>
                  <a:pt x="66242" y="396795"/>
                </a:lnTo>
                <a:lnTo>
                  <a:pt x="46411" y="363710"/>
                </a:lnTo>
                <a:lnTo>
                  <a:pt x="29920" y="328841"/>
                </a:lnTo>
                <a:lnTo>
                  <a:pt x="16925" y="292523"/>
                </a:lnTo>
                <a:lnTo>
                  <a:pt x="7552" y="255106"/>
                </a:lnTo>
                <a:lnTo>
                  <a:pt x="1893" y="216951"/>
                </a:lnTo>
                <a:lnTo>
                  <a:pt x="0" y="178425"/>
                </a:lnTo>
                <a:lnTo>
                  <a:pt x="1893" y="139899"/>
                </a:lnTo>
                <a:lnTo>
                  <a:pt x="7552" y="101744"/>
                </a:lnTo>
                <a:lnTo>
                  <a:pt x="16925" y="64327"/>
                </a:lnTo>
                <a:lnTo>
                  <a:pt x="29920" y="28010"/>
                </a:lnTo>
                <a:lnTo>
                  <a:pt x="45290" y="0"/>
                </a:lnTo>
                <a:lnTo>
                  <a:pt x="519425" y="0"/>
                </a:lnTo>
                <a:lnTo>
                  <a:pt x="533300" y="1367"/>
                </a:lnTo>
                <a:lnTo>
                  <a:pt x="546642" y="5414"/>
                </a:lnTo>
                <a:lnTo>
                  <a:pt x="558937" y="11986"/>
                </a:lnTo>
                <a:lnTo>
                  <a:pt x="569715" y="20831"/>
                </a:lnTo>
                <a:lnTo>
                  <a:pt x="578559" y="31608"/>
                </a:lnTo>
                <a:lnTo>
                  <a:pt x="585132" y="43904"/>
                </a:lnTo>
                <a:lnTo>
                  <a:pt x="589179" y="57245"/>
                </a:lnTo>
                <a:lnTo>
                  <a:pt x="590545" y="71120"/>
                </a:lnTo>
                <a:close/>
              </a:path>
            </a:pathLst>
          </a:custGeom>
          <a:gradFill rotWithShape="1">
            <a:gsLst>
              <a:gs pos="0">
                <a:srgbClr val="26C6DA">
                  <a:alpha val="13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634" y="1225088"/>
            <a:ext cx="132588" cy="1325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81782" y="1226939"/>
            <a:ext cx="6143688" cy="317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The </a:t>
            </a:r>
            <a:pPr algn="l" indent="0" marL="0">
              <a:lnSpc>
                <a:spcPts val="1189"/>
              </a:lnSpc>
              <a:buNone/>
            </a:pPr>
            <a:r>
              <a:rPr lang="en-US" sz="820" b="1" dirty="0">
                <a:solidFill>
                  <a:srgbClr val="7C84E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vacuum stores geometric information</a:t>
            </a:r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in polytropic memory channels — a structured, non-random substrate underlying all matter.</a:t>
            </a:r>
            <a:endParaRPr lang="en-US" sz="82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634" y="1584359"/>
            <a:ext cx="132588" cy="1325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81782" y="1586210"/>
            <a:ext cx="6143688" cy="317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coupling constant </a:t>
            </a:r>
            <a:pPr algn="l" indent="0" marL="0">
              <a:lnSpc>
                <a:spcPts val="1189"/>
              </a:lnSpc>
              <a:buNone/>
            </a:pPr>
            <a:r>
              <a:rPr lang="en-US" sz="820" b="1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κ</a:t>
            </a:r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governs </a:t>
            </a:r>
            <a:pPr algn="l" indent="0" marL="0">
              <a:lnSpc>
                <a:spcPts val="1189"/>
              </a:lnSpc>
              <a:buNone/>
            </a:pPr>
            <a:r>
              <a:rPr lang="en-US" sz="820" b="1" dirty="0">
                <a:solidFill>
                  <a:srgbClr val="7C84E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information density</a:t>
            </a:r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within vacuum field channels — a measurable property of vacuum geometry.</a:t>
            </a:r>
            <a:endParaRPr lang="en-US" sz="82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634" y="1943630"/>
            <a:ext cx="132588" cy="13258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81782" y="1945481"/>
            <a:ext cx="6143688" cy="317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resonance explains why </a:t>
            </a:r>
            <a:pPr algn="l" indent="0" marL="0">
              <a:lnSpc>
                <a:spcPts val="1189"/>
              </a:lnSpc>
              <a:buNone/>
            </a:pPr>
            <a:r>
              <a:rPr lang="en-US" sz="820" b="1" dirty="0">
                <a:solidFill>
                  <a:srgbClr val="7C84E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chemical reactions are reproducible</a:t>
            </a:r>
            <a:pPr algn="l" indent="0" marL="0">
              <a:lnSpc>
                <a:spcPts val="1189"/>
              </a:lnSpc>
              <a:buNone/>
            </a:pPr>
            <a:r>
              <a:rPr lang="en-US" sz="82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across time and space — the vacuum encodes and replays successful geometric configurations.</a:t>
            </a:r>
            <a:endParaRPr lang="en-US" sz="820" dirty="0"/>
          </a:p>
        </p:txBody>
      </p:sp>
      <p:sp>
        <p:nvSpPr>
          <p:cNvPr id="17" name="Text 11"/>
          <p:cNvSpPr/>
          <p:nvPr/>
        </p:nvSpPr>
        <p:spPr>
          <a:xfrm>
            <a:off x="372070" y="2471738"/>
            <a:ext cx="6485930" cy="7590"/>
          </a:xfrm>
          <a:prstGeom prst="rect">
            <a:avLst/>
          </a:prstGeom>
          <a:gradFill rotWithShape="1">
            <a:gsLst>
              <a:gs pos="0">
                <a:srgbClr val="5C6BC0">
                  <a:alpha val="40000"/>
                </a:srgbClr>
              </a:gs>
              <a:gs pos="100000">
                <a:srgbClr val="5C6BC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2"/>
          <p:cNvSpPr/>
          <p:nvPr/>
        </p:nvSpPr>
        <p:spPr>
          <a:xfrm>
            <a:off x="372070" y="2613868"/>
            <a:ext cx="49411" cy="49411"/>
          </a:xfrm>
          <a:prstGeom prst="ellipse">
            <a:avLst/>
          </a:prstGeom>
          <a:solidFill>
            <a:srgbClr val="FFD54F"/>
          </a:solidFill>
          <a:ln/>
          <a:effectLst>
            <a:outerShdw sx="100000" sy="100000" kx="0" ky="0" algn="bl" rotWithShape="0" blurRad="43180" dist="50800" dir="16200000">
              <a:srgbClr val="ffd54f">
                <a:alpha val="7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372070" y="2768650"/>
            <a:ext cx="6485930" cy="1011436"/>
          </a:xfrm>
          <a:prstGeom prst="roundRect">
            <a:avLst>
              <a:gd name="adj" fmla="val 7032"/>
            </a:avLst>
          </a:prstGeom>
          <a:gradFill rotWithShape="1">
            <a:gsLst>
              <a:gs pos="0">
                <a:srgbClr val="FFD54F">
                  <a:alpha val="7000"/>
                </a:srgbClr>
              </a:gs>
              <a:gs pos="100000">
                <a:srgbClr val="12182E">
                  <a:alpha val="90000"/>
                </a:srgbClr>
              </a:gs>
            </a:gsLst>
            <a:lin ang="2700000" scaled="1"/>
          </a:gradFill>
          <a:ln w="9525">
            <a:solidFill>
              <a:srgbClr val="FFD54F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6267455" y="2768650"/>
            <a:ext cx="590545" cy="571480"/>
          </a:xfrm>
          <a:custGeom>
            <a:avLst/>
            <a:gdLst/>
            <a:ahLst/>
            <a:cxnLst/>
            <a:rect l="l" t="t" r="r" b="b"/>
            <a:pathLst>
              <a:path w="590545" h="571480">
                <a:moveTo>
                  <a:pt x="590545" y="515453"/>
                </a:moveTo>
                <a:lnTo>
                  <a:pt x="578340" y="525069"/>
                </a:lnTo>
                <a:lnTo>
                  <a:pt x="543470" y="541560"/>
                </a:lnTo>
                <a:lnTo>
                  <a:pt x="507153" y="554555"/>
                </a:lnTo>
                <a:lnTo>
                  <a:pt x="469736" y="563928"/>
                </a:lnTo>
                <a:lnTo>
                  <a:pt x="431581" y="569587"/>
                </a:lnTo>
                <a:lnTo>
                  <a:pt x="393055" y="571480"/>
                </a:lnTo>
                <a:lnTo>
                  <a:pt x="354529" y="569587"/>
                </a:lnTo>
                <a:lnTo>
                  <a:pt x="316374" y="563928"/>
                </a:lnTo>
                <a:lnTo>
                  <a:pt x="278957" y="554555"/>
                </a:lnTo>
                <a:lnTo>
                  <a:pt x="242639" y="541560"/>
                </a:lnTo>
                <a:lnTo>
                  <a:pt x="207770" y="525069"/>
                </a:lnTo>
                <a:lnTo>
                  <a:pt x="174685" y="505238"/>
                </a:lnTo>
                <a:lnTo>
                  <a:pt x="143703" y="482261"/>
                </a:lnTo>
                <a:lnTo>
                  <a:pt x="115123" y="456357"/>
                </a:lnTo>
                <a:lnTo>
                  <a:pt x="89219" y="427777"/>
                </a:lnTo>
                <a:lnTo>
                  <a:pt x="66242" y="396795"/>
                </a:lnTo>
                <a:lnTo>
                  <a:pt x="46411" y="363710"/>
                </a:lnTo>
                <a:lnTo>
                  <a:pt x="29920" y="328841"/>
                </a:lnTo>
                <a:lnTo>
                  <a:pt x="16925" y="292523"/>
                </a:lnTo>
                <a:lnTo>
                  <a:pt x="7552" y="255106"/>
                </a:lnTo>
                <a:lnTo>
                  <a:pt x="1893" y="216951"/>
                </a:lnTo>
                <a:lnTo>
                  <a:pt x="0" y="178425"/>
                </a:lnTo>
                <a:lnTo>
                  <a:pt x="1893" y="139899"/>
                </a:lnTo>
                <a:lnTo>
                  <a:pt x="7552" y="101744"/>
                </a:lnTo>
                <a:lnTo>
                  <a:pt x="16925" y="64327"/>
                </a:lnTo>
                <a:lnTo>
                  <a:pt x="29920" y="28010"/>
                </a:lnTo>
                <a:lnTo>
                  <a:pt x="45290" y="0"/>
                </a:lnTo>
                <a:lnTo>
                  <a:pt x="519425" y="0"/>
                </a:lnTo>
                <a:lnTo>
                  <a:pt x="533300" y="1367"/>
                </a:lnTo>
                <a:lnTo>
                  <a:pt x="546642" y="5414"/>
                </a:lnTo>
                <a:lnTo>
                  <a:pt x="558937" y="11986"/>
                </a:lnTo>
                <a:lnTo>
                  <a:pt x="569715" y="20831"/>
                </a:lnTo>
                <a:lnTo>
                  <a:pt x="578559" y="31608"/>
                </a:lnTo>
                <a:lnTo>
                  <a:pt x="585132" y="43904"/>
                </a:lnTo>
                <a:lnTo>
                  <a:pt x="589179" y="57245"/>
                </a:lnTo>
                <a:lnTo>
                  <a:pt x="590545" y="71120"/>
                </a:lnTo>
                <a:close/>
              </a:path>
            </a:pathLst>
          </a:custGeom>
          <a:gradFill rotWithShape="1">
            <a:gsLst>
              <a:gs pos="0">
                <a:srgbClr val="FFD54F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5"/>
          <p:cNvSpPr/>
          <p:nvPr/>
        </p:nvSpPr>
        <p:spPr>
          <a:xfrm>
            <a:off x="525066" y="2892475"/>
            <a:ext cx="6797933" cy="145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45"/>
              </a:lnSpc>
              <a:spcAft>
                <a:spcPts val="560"/>
              </a:spcAft>
              <a:buNone/>
            </a:pPr>
            <a:r>
              <a:rPr lang="en-US" sz="7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Three core parameters define the PMFM's quantized memory architecture:</a:t>
            </a:r>
            <a:endParaRPr lang="en-US" sz="790" dirty="0"/>
          </a:p>
        </p:txBody>
      </p:sp>
      <p:sp>
        <p:nvSpPr>
          <p:cNvPr id="22" name="Text 16"/>
          <p:cNvSpPr/>
          <p:nvPr/>
        </p:nvSpPr>
        <p:spPr>
          <a:xfrm>
            <a:off x="525066" y="3124200"/>
            <a:ext cx="1068586" cy="532061"/>
          </a:xfrm>
          <a:prstGeom prst="roundRect">
            <a:avLst>
              <a:gd name="adj" fmla="val 10741"/>
            </a:avLst>
          </a:prstGeom>
          <a:solidFill>
            <a:srgbClr val="FFD54F">
              <a:alpha val="6000"/>
            </a:srgbClr>
          </a:solidFill>
          <a:ln w="9525">
            <a:solidFill>
              <a:srgbClr val="FFD54F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988814" y="3190875"/>
            <a:ext cx="155198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FFD54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nm</a:t>
            </a:r>
            <a:endParaRPr lang="en-US" sz="960" dirty="0"/>
          </a:p>
        </p:txBody>
      </p:sp>
      <p:sp>
        <p:nvSpPr>
          <p:cNvPr id="24" name="Text 18"/>
          <p:cNvSpPr/>
          <p:nvPr/>
        </p:nvSpPr>
        <p:spPr>
          <a:xfrm>
            <a:off x="626412" y="3395216"/>
            <a:ext cx="865894" cy="2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67"/>
              </a:lnSpc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Polytropic IndexMemory channel capacity</a:t>
            </a:r>
            <a:endParaRPr lang="en-US" sz="590" dirty="0"/>
          </a:p>
        </p:txBody>
      </p:sp>
      <p:sp>
        <p:nvSpPr>
          <p:cNvPr id="25" name="Text 19"/>
          <p:cNvSpPr/>
          <p:nvPr/>
        </p:nvSpPr>
        <p:spPr>
          <a:xfrm>
            <a:off x="1664643" y="3124200"/>
            <a:ext cx="1091952" cy="532061"/>
          </a:xfrm>
          <a:prstGeom prst="roundRect">
            <a:avLst>
              <a:gd name="adj" fmla="val 10741"/>
            </a:avLst>
          </a:prstGeom>
          <a:solidFill>
            <a:srgbClr val="FFD54F">
              <a:alpha val="6000"/>
            </a:srgbClr>
          </a:solidFill>
          <a:ln w="9525">
            <a:solidFill>
              <a:srgbClr val="FFD54F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2161133" y="3190875"/>
            <a:ext cx="108704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FFD54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τc</a:t>
            </a:r>
            <a:endParaRPr lang="en-US" sz="960" dirty="0"/>
          </a:p>
        </p:txBody>
      </p:sp>
      <p:sp>
        <p:nvSpPr>
          <p:cNvPr id="27" name="Text 21"/>
          <p:cNvSpPr/>
          <p:nvPr/>
        </p:nvSpPr>
        <p:spPr>
          <a:xfrm>
            <a:off x="1765755" y="3395216"/>
            <a:ext cx="889727" cy="2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67"/>
              </a:lnSpc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Critical Memory ThresholdActivation boundary</a:t>
            </a:r>
            <a:endParaRPr lang="en-US" sz="590" dirty="0"/>
          </a:p>
        </p:txBody>
      </p:sp>
      <p:sp>
        <p:nvSpPr>
          <p:cNvPr id="28" name="Text 22"/>
          <p:cNvSpPr/>
          <p:nvPr/>
        </p:nvSpPr>
        <p:spPr>
          <a:xfrm>
            <a:off x="2827586" y="3124200"/>
            <a:ext cx="1168450" cy="532061"/>
          </a:xfrm>
          <a:prstGeom prst="roundRect">
            <a:avLst>
              <a:gd name="adj" fmla="val 10741"/>
            </a:avLst>
          </a:prstGeom>
          <a:solidFill>
            <a:srgbClr val="FFD54F">
              <a:alpha val="6000"/>
            </a:srgbClr>
          </a:solidFill>
          <a:ln w="9525">
            <a:solidFill>
              <a:srgbClr val="FFD54F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3250406" y="3190875"/>
            <a:ext cx="355089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FFD54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Sm(ω)</a:t>
            </a:r>
            <a:endParaRPr lang="en-US" sz="960" dirty="0"/>
          </a:p>
        </p:txBody>
      </p:sp>
      <p:sp>
        <p:nvSpPr>
          <p:cNvPr id="30" name="Text 24"/>
          <p:cNvSpPr/>
          <p:nvPr/>
        </p:nvSpPr>
        <p:spPr>
          <a:xfrm>
            <a:off x="2927933" y="3395216"/>
            <a:ext cx="967755" cy="2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67"/>
              </a:lnSpc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SpectrumFrequency domain signature</a:t>
            </a:r>
            <a:endParaRPr lang="en-US" sz="590" dirty="0"/>
          </a:p>
        </p:txBody>
      </p:sp>
      <p:sp>
        <p:nvSpPr>
          <p:cNvPr id="31" name="Text 25"/>
          <p:cNvSpPr/>
          <p:nvPr/>
        </p:nvSpPr>
        <p:spPr>
          <a:xfrm>
            <a:off x="4067026" y="3124200"/>
            <a:ext cx="1014561" cy="532061"/>
          </a:xfrm>
          <a:prstGeom prst="roundRect">
            <a:avLst>
              <a:gd name="adj" fmla="val 10741"/>
            </a:avLst>
          </a:prstGeom>
          <a:solidFill>
            <a:srgbClr val="26C6DA">
              <a:alpha val="5000"/>
            </a:srgbClr>
          </a:solidFill>
          <a:ln w="9525">
            <a:solidFill>
              <a:srgbClr val="26C6DA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6"/>
          <p:cNvSpPr/>
          <p:nvPr/>
        </p:nvSpPr>
        <p:spPr>
          <a:xfrm>
            <a:off x="4411563" y="3190875"/>
            <a:ext cx="358036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960" b="1" dirty="0">
                <a:solidFill>
                  <a:srgbClr val="26C6D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κ · nm</a:t>
            </a:r>
            <a:endParaRPr lang="en-US" sz="960" dirty="0"/>
          </a:p>
        </p:txBody>
      </p:sp>
      <p:sp>
        <p:nvSpPr>
          <p:cNvPr id="33" name="Text 27"/>
          <p:cNvSpPr/>
          <p:nvPr/>
        </p:nvSpPr>
        <p:spPr>
          <a:xfrm>
            <a:off x="4168912" y="3395216"/>
            <a:ext cx="810789" cy="2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67"/>
              </a:lnSpc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density productgoverns field coherence</a:t>
            </a:r>
            <a:endParaRPr lang="en-US" sz="590" dirty="0"/>
          </a:p>
        </p:txBody>
      </p:sp>
      <p:sp>
        <p:nvSpPr>
          <p:cNvPr id="34" name="Text 28"/>
          <p:cNvSpPr/>
          <p:nvPr/>
        </p:nvSpPr>
        <p:spPr>
          <a:xfrm>
            <a:off x="372070" y="3866406"/>
            <a:ext cx="6615648" cy="332631"/>
          </a:xfrm>
          <a:prstGeom prst="rect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100000">
                <a:srgbClr val="5C6BC0">
                  <a:alpha val="4000"/>
                </a:srgbClr>
              </a:gs>
            </a:gsLst>
            <a:lin ang="0" scaled="1"/>
          </a:gradFill>
          <a:ln/>
        </p:spPr>
        <p:txBody>
          <a:bodyPr wrap="none" lIns="128270" tIns="86360" rIns="128270" bIns="86360" rtlCol="0" anchor="t"/>
          <a:lstStyle/>
          <a:p>
            <a:pPr algn="l" indent="0" marL="0">
              <a:buNone/>
            </a:pPr>
            <a:r>
              <a:rPr lang="en-US" sz="84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"Matter remembers. The vacuum is a </a:t>
            </a:r>
            <a:pPr algn="l" indent="0" marL="0">
              <a:buNone/>
            </a:pPr>
            <a:r>
              <a:rPr lang="en-US" sz="840" b="1" dirty="0">
                <a:solidFill>
                  <a:srgbClr val="7C84E0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living geometric library</a:t>
            </a:r>
            <a:pPr algn="l" indent="0" marL="0">
              <a:buNone/>
            </a:pPr>
            <a:r>
              <a:rPr lang="en-US" sz="84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."</a:t>
            </a:r>
            <a:endParaRPr lang="en-US" sz="840" dirty="0"/>
          </a:p>
        </p:txBody>
      </p:sp>
      <p:sp>
        <p:nvSpPr>
          <p:cNvPr id="35" name="Text 29"/>
          <p:cNvSpPr/>
          <p:nvPr/>
        </p:nvSpPr>
        <p:spPr>
          <a:xfrm>
            <a:off x="372070" y="3866406"/>
            <a:ext cx="19050" cy="332631"/>
          </a:xfrm>
          <a:prstGeom prst="rect">
            <a:avLst/>
          </a:prstGeom>
          <a:solidFill>
            <a:srgbClr val="7C84E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0"/>
          <p:cNvSpPr/>
          <p:nvPr/>
        </p:nvSpPr>
        <p:spPr>
          <a:xfrm>
            <a:off x="7544068" y="595759"/>
            <a:ext cx="913864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40"/>
              </a:lnSpc>
              <a:spcAft>
                <a:spcPts val="560"/>
              </a:spcAft>
              <a:buNone/>
            </a:pPr>
            <a:r>
              <a:rPr lang="en-US" sz="560" spc="11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FIELD</a:t>
            </a:r>
            <a:br/>
            <a:pPr algn="ctr" indent="0" marL="0">
              <a:lnSpc>
                <a:spcPts val="840"/>
              </a:lnSpc>
              <a:spcAft>
                <a:spcPts val="560"/>
              </a:spcAft>
              <a:buNone/>
            </a:pPr>
            <a:r>
              <a:rPr lang="en-US" sz="560" spc="11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STORAGE PATTERN</a:t>
            </a:r>
            <a:endParaRPr lang="en-US" sz="560" dirty="0"/>
          </a:p>
        </p:txBody>
      </p:sp>
      <p:sp>
        <p:nvSpPr>
          <p:cNvPr id="37" name="Text 31"/>
          <p:cNvSpPr/>
          <p:nvPr/>
        </p:nvSpPr>
        <p:spPr>
          <a:xfrm>
            <a:off x="7143750" y="880170"/>
            <a:ext cx="1714500" cy="3000970"/>
          </a:xfrm>
          <a:prstGeom prst="roundRect">
            <a:avLst>
              <a:gd name="adj" fmla="val 5037"/>
            </a:avLst>
          </a:prstGeom>
          <a:solidFill>
            <a:srgbClr val="0A0E1A">
              <a:alpha val="70000"/>
            </a:srgbClr>
          </a:solidFill>
          <a:ln w="9525">
            <a:solidFill>
              <a:srgbClr val="5C6BC0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7634288" y="3981450"/>
            <a:ext cx="748094" cy="1132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80" b="1" dirty="0">
                <a:solidFill>
                  <a:srgbClr val="26C6DA"/>
                </a:solidFill>
                <a:latin typeface="Cambria Math" altFont="Arial" pitchFamily="34" charset="0"/>
                <a:ea typeface="Cambria Math" altFont="Arial" pitchFamily="34" charset="-122"/>
                <a:cs typeface="Cambria Math" altFont="Arial" pitchFamily="34" charset="-120"/>
              </a:rPr>
              <a:t>κ
</a:t>
            </a:r>
            <a:pPr algn="l" indent="0" marL="0">
              <a:lnSpc>
                <a:spcPts val="1800"/>
              </a:lnSpc>
              <a:buNone/>
            </a:pPr>
            <a:r>
              <a:rPr lang="en-US" sz="620" spc="6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CouplingConstant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86470" y="857250"/>
            <a:ext cx="2429470" cy="2429470"/>
          </a:xfrm>
          <a:prstGeom prst="rect">
            <a:avLst/>
          </a:prstGeom>
          <a:gradFill rotWithShape="1">
            <a:gsLst>
              <a:gs pos="0">
                <a:srgbClr val="C4A04B">
                  <a:alpha val="13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643015" y="429220"/>
            <a:ext cx="1857970" cy="1857970"/>
          </a:xfrm>
          <a:prstGeom prst="rect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28059" y="857250"/>
            <a:ext cx="2429470" cy="2429470"/>
          </a:xfrm>
          <a:prstGeom prst="rect">
            <a:avLst/>
          </a:prstGeom>
          <a:gradFill rotWithShape="1">
            <a:gsLst>
              <a:gs pos="0">
                <a:srgbClr val="26C6DA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9144000" cy="500360"/>
          </a:xfrm>
          <a:prstGeom prst="rect">
            <a:avLst/>
          </a:prstGeom>
          <a:gradFill rotWithShape="1">
            <a:gsLst>
              <a:gs pos="0">
                <a:srgbClr val="0C122E">
                  <a:alpha val="98000"/>
                </a:srgbClr>
              </a:gs>
              <a:gs pos="100000">
                <a:srgbClr val="12182E">
                  <a:alpha val="95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490835"/>
            <a:ext cx="9144000" cy="9525"/>
          </a:xfrm>
          <a:prstGeom prst="rect">
            <a:avLst/>
          </a:prstGeom>
          <a:solidFill>
            <a:srgbClr val="5C6BC0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070" y="131118"/>
            <a:ext cx="228600" cy="2286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4970" y="116830"/>
            <a:ext cx="542980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spc="27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Sacred Sonic Geometry — </a:t>
            </a:r>
            <a:pPr algn="l" indent="0" marL="0">
              <a:lnSpc>
                <a:spcPts val="2025"/>
              </a:lnSpc>
              <a:buNone/>
            </a:pPr>
            <a:r>
              <a:rPr lang="en-US" sz="1350" b="1" spc="27" kern="0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F♯ and the 1260 Hz Synthesis Carrier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228600" y="557510"/>
            <a:ext cx="2828627" cy="3528120"/>
          </a:xfrm>
          <a:prstGeom prst="roundRect">
            <a:avLst>
              <a:gd name="adj" fmla="val 3053"/>
            </a:avLst>
          </a:prstGeom>
          <a:solidFill>
            <a:srgbClr val="12182E"/>
          </a:solidFill>
          <a:ln w="9525">
            <a:solidFill>
              <a:srgbClr val="C4A04B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66266" y="1010096"/>
            <a:ext cx="2553295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66266" y="695176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C4A04B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783" y="757693"/>
            <a:ext cx="132588" cy="1325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95027" y="698748"/>
            <a:ext cx="1236345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2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F♯ Resonance</a:t>
            </a:r>
            <a:endParaRPr lang="en-US" sz="820" dirty="0"/>
          </a:p>
        </p:txBody>
      </p:sp>
      <p:sp>
        <p:nvSpPr>
          <p:cNvPr id="16" name="Text 12"/>
          <p:cNvSpPr/>
          <p:nvPr/>
        </p:nvSpPr>
        <p:spPr>
          <a:xfrm>
            <a:off x="695027" y="831354"/>
            <a:ext cx="12363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i="1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Fundamental Vacuum Harmonic</a:t>
            </a:r>
            <a:endParaRPr lang="en-US" sz="620" dirty="0"/>
          </a:p>
        </p:txBody>
      </p:sp>
      <p:sp>
        <p:nvSpPr>
          <p:cNvPr id="17" name="Text 13"/>
          <p:cNvSpPr/>
          <p:nvPr/>
        </p:nvSpPr>
        <p:spPr>
          <a:xfrm>
            <a:off x="366266" y="1090613"/>
            <a:ext cx="740655" cy="222200"/>
          </a:xfrm>
          <a:prstGeom prst="roundRect">
            <a:avLst>
              <a:gd name="adj" fmla="val 64586"/>
            </a:avLst>
          </a:prstGeom>
          <a:solidFill>
            <a:srgbClr val="C4A04B">
              <a:alpha val="15000"/>
            </a:srgbClr>
          </a:solidFill>
          <a:ln w="9525">
            <a:solidFill>
              <a:srgbClr val="C4A04B">
                <a:alpha val="40000"/>
              </a:srgbClr>
            </a:solidFill>
          </a:ln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840" b="1" spc="25" kern="0" dirty="0">
                <a:solidFill>
                  <a:srgbClr val="C8A84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♯ 369.99 Hz</a:t>
            </a:r>
            <a:endParaRPr lang="en-US" sz="84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266" y="1383804"/>
            <a:ext cx="2553295" cy="2006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366266" y="1690836"/>
            <a:ext cx="43160" cy="43160"/>
          </a:xfrm>
          <a:prstGeom prst="ellipse">
            <a:avLst/>
          </a:prstGeom>
          <a:solidFill>
            <a:srgbClr val="C8A84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466576" y="1655415"/>
            <a:ext cx="2502045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Resonant coupling to vacuum geometric harmonics via PSU standing wave alignment</a:t>
            </a:r>
            <a:endParaRPr lang="en-US" sz="730" dirty="0"/>
          </a:p>
        </p:txBody>
      </p:sp>
      <p:sp>
        <p:nvSpPr>
          <p:cNvPr id="21" name="Text 16"/>
          <p:cNvSpPr/>
          <p:nvPr/>
        </p:nvSpPr>
        <p:spPr>
          <a:xfrm>
            <a:off x="366266" y="2030611"/>
            <a:ext cx="43160" cy="43160"/>
          </a:xfrm>
          <a:prstGeom prst="ellipse">
            <a:avLst/>
          </a:prstGeom>
          <a:solidFill>
            <a:srgbClr val="C8A84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466576" y="1995190"/>
            <a:ext cx="2502045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F♯ appears at geometric symmetry nodes in Chladni plate experiments</a:t>
            </a:r>
            <a:endParaRPr lang="en-US" sz="730" dirty="0"/>
          </a:p>
        </p:txBody>
      </p:sp>
      <p:sp>
        <p:nvSpPr>
          <p:cNvPr id="23" name="Text 18"/>
          <p:cNvSpPr/>
          <p:nvPr/>
        </p:nvSpPr>
        <p:spPr>
          <a:xfrm>
            <a:off x="366266" y="2370386"/>
            <a:ext cx="43160" cy="43160"/>
          </a:xfrm>
          <a:prstGeom prst="ellipse">
            <a:avLst/>
          </a:prstGeom>
          <a:solidFill>
            <a:srgbClr val="C8A84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466576" y="2334964"/>
            <a:ext cx="2502045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Solfeggio tradition links F♯ to the 360° harmonic cycle; 369.99 Hz ≈ 3 × 123.33 Hz</a:t>
            </a:r>
            <a:endParaRPr lang="en-US" sz="730" dirty="0"/>
          </a:p>
        </p:txBody>
      </p:sp>
      <p:sp>
        <p:nvSpPr>
          <p:cNvPr id="25" name="Text 20"/>
          <p:cNvSpPr/>
          <p:nvPr/>
        </p:nvSpPr>
        <p:spPr>
          <a:xfrm>
            <a:off x="366266" y="2710160"/>
            <a:ext cx="43160" cy="43160"/>
          </a:xfrm>
          <a:prstGeom prst="ellipse">
            <a:avLst/>
          </a:prstGeom>
          <a:solidFill>
            <a:srgbClr val="C8A84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466576" y="2674739"/>
            <a:ext cx="2502045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Cymatics at 369.99 Hz produces 6-fold and 12-fold geometric node patterns</a:t>
            </a:r>
            <a:endParaRPr lang="en-US" sz="730" dirty="0"/>
          </a:p>
        </p:txBody>
      </p:sp>
      <p:sp>
        <p:nvSpPr>
          <p:cNvPr id="27" name="Text 22"/>
          <p:cNvSpPr/>
          <p:nvPr/>
        </p:nvSpPr>
        <p:spPr>
          <a:xfrm>
            <a:off x="366266" y="3028355"/>
            <a:ext cx="2553295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3"/>
          <p:cNvSpPr/>
          <p:nvPr/>
        </p:nvSpPr>
        <p:spPr>
          <a:xfrm>
            <a:off x="366266" y="3149947"/>
            <a:ext cx="43160" cy="43160"/>
          </a:xfrm>
          <a:prstGeom prst="ellipse">
            <a:avLst/>
          </a:prstGeom>
          <a:solidFill>
            <a:srgbClr val="FFE082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466576" y="3120777"/>
            <a:ext cx="2151325" cy="119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3"/>
              </a:lnSpc>
              <a:buNone/>
            </a:pPr>
            <a:r>
              <a:rPr lang="en-US" sz="650" i="1" dirty="0">
                <a:solidFill>
                  <a:srgbClr val="FFE082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"The vacuum hums at F♯ — geometry made audible."</a:t>
            </a:r>
            <a:endParaRPr lang="en-US" sz="650" dirty="0"/>
          </a:p>
        </p:txBody>
      </p:sp>
      <p:sp>
        <p:nvSpPr>
          <p:cNvPr id="30" name="Text 25"/>
          <p:cNvSpPr/>
          <p:nvPr/>
        </p:nvSpPr>
        <p:spPr>
          <a:xfrm>
            <a:off x="3157538" y="557510"/>
            <a:ext cx="2828776" cy="3528120"/>
          </a:xfrm>
          <a:prstGeom prst="roundRect">
            <a:avLst>
              <a:gd name="adj" fmla="val 3053"/>
            </a:avLst>
          </a:prstGeom>
          <a:solidFill>
            <a:srgbClr val="12182E"/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6"/>
          <p:cNvSpPr/>
          <p:nvPr/>
        </p:nvSpPr>
        <p:spPr>
          <a:xfrm>
            <a:off x="3295204" y="1010096"/>
            <a:ext cx="2553444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3295204" y="695176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5C6BC0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7720" y="757693"/>
            <a:ext cx="132588" cy="132588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3623965" y="698748"/>
            <a:ext cx="1327532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20" b="1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Table of Nines</a:t>
            </a:r>
            <a:endParaRPr lang="en-US" sz="820" dirty="0"/>
          </a:p>
        </p:txBody>
      </p:sp>
      <p:sp>
        <p:nvSpPr>
          <p:cNvPr id="35" name="Text 29"/>
          <p:cNvSpPr/>
          <p:nvPr/>
        </p:nvSpPr>
        <p:spPr>
          <a:xfrm>
            <a:off x="3623965" y="831354"/>
            <a:ext cx="132753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i="1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Vortex Mathematics · Marko Rodin</a:t>
            </a:r>
            <a:endParaRPr lang="en-US" sz="620" dirty="0"/>
          </a:p>
        </p:txBody>
      </p:sp>
      <p:sp>
        <p:nvSpPr>
          <p:cNvPr id="36" name="Text 30"/>
          <p:cNvSpPr/>
          <p:nvPr/>
        </p:nvSpPr>
        <p:spPr>
          <a:xfrm>
            <a:off x="3295204" y="1090613"/>
            <a:ext cx="280878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spc="45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DIGITAL ROOT PATTERN (1→81)</a:t>
            </a:r>
            <a:endParaRPr lang="en-US" sz="560" dirty="0"/>
          </a:p>
        </p:txBody>
      </p:sp>
      <p:sp>
        <p:nvSpPr>
          <p:cNvPr id="37" name="Text 31"/>
          <p:cNvSpPr/>
          <p:nvPr/>
        </p:nvSpPr>
        <p:spPr>
          <a:xfrm>
            <a:off x="3295204" y="1218902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620" dirty="0"/>
          </a:p>
        </p:txBody>
      </p:sp>
      <p:sp>
        <p:nvSpPr>
          <p:cNvPr id="38" name="Text 32"/>
          <p:cNvSpPr/>
          <p:nvPr/>
        </p:nvSpPr>
        <p:spPr>
          <a:xfrm>
            <a:off x="3580358" y="1218902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620" dirty="0"/>
          </a:p>
        </p:txBody>
      </p:sp>
      <p:sp>
        <p:nvSpPr>
          <p:cNvPr id="39" name="Text 33"/>
          <p:cNvSpPr/>
          <p:nvPr/>
        </p:nvSpPr>
        <p:spPr>
          <a:xfrm>
            <a:off x="3865662" y="1218902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620" dirty="0"/>
          </a:p>
        </p:txBody>
      </p:sp>
      <p:sp>
        <p:nvSpPr>
          <p:cNvPr id="40" name="Text 34"/>
          <p:cNvSpPr/>
          <p:nvPr/>
        </p:nvSpPr>
        <p:spPr>
          <a:xfrm>
            <a:off x="4150816" y="1218902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620" dirty="0"/>
          </a:p>
        </p:txBody>
      </p:sp>
      <p:sp>
        <p:nvSpPr>
          <p:cNvPr id="41" name="Text 35"/>
          <p:cNvSpPr/>
          <p:nvPr/>
        </p:nvSpPr>
        <p:spPr>
          <a:xfrm>
            <a:off x="4436120" y="1218902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620" dirty="0"/>
          </a:p>
        </p:txBody>
      </p:sp>
      <p:sp>
        <p:nvSpPr>
          <p:cNvPr id="42" name="Text 36"/>
          <p:cNvSpPr/>
          <p:nvPr/>
        </p:nvSpPr>
        <p:spPr>
          <a:xfrm>
            <a:off x="4721423" y="1218902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620" dirty="0"/>
          </a:p>
        </p:txBody>
      </p:sp>
      <p:sp>
        <p:nvSpPr>
          <p:cNvPr id="43" name="Text 37"/>
          <p:cNvSpPr/>
          <p:nvPr/>
        </p:nvSpPr>
        <p:spPr>
          <a:xfrm>
            <a:off x="5006578" y="1218902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620" dirty="0"/>
          </a:p>
        </p:txBody>
      </p:sp>
      <p:sp>
        <p:nvSpPr>
          <p:cNvPr id="44" name="Text 38"/>
          <p:cNvSpPr/>
          <p:nvPr/>
        </p:nvSpPr>
        <p:spPr>
          <a:xfrm>
            <a:off x="5291882" y="1218902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620" dirty="0"/>
          </a:p>
        </p:txBody>
      </p:sp>
      <p:sp>
        <p:nvSpPr>
          <p:cNvPr id="45" name="Text 39"/>
          <p:cNvSpPr/>
          <p:nvPr/>
        </p:nvSpPr>
        <p:spPr>
          <a:xfrm>
            <a:off x="5577185" y="1218902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5C6BC0">
              <a:alpha val="3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9FA8D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620" dirty="0"/>
          </a:p>
        </p:txBody>
      </p:sp>
      <p:sp>
        <p:nvSpPr>
          <p:cNvPr id="46" name="Text 40"/>
          <p:cNvSpPr/>
          <p:nvPr/>
        </p:nvSpPr>
        <p:spPr>
          <a:xfrm>
            <a:off x="3295204" y="1378446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620" dirty="0"/>
          </a:p>
        </p:txBody>
      </p:sp>
      <p:sp>
        <p:nvSpPr>
          <p:cNvPr id="47" name="Text 41"/>
          <p:cNvSpPr/>
          <p:nvPr/>
        </p:nvSpPr>
        <p:spPr>
          <a:xfrm>
            <a:off x="3580358" y="1378446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620" dirty="0"/>
          </a:p>
        </p:txBody>
      </p:sp>
      <p:sp>
        <p:nvSpPr>
          <p:cNvPr id="48" name="Text 42"/>
          <p:cNvSpPr/>
          <p:nvPr/>
        </p:nvSpPr>
        <p:spPr>
          <a:xfrm>
            <a:off x="3865662" y="1378446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620" dirty="0"/>
          </a:p>
        </p:txBody>
      </p:sp>
      <p:sp>
        <p:nvSpPr>
          <p:cNvPr id="49" name="Text 43"/>
          <p:cNvSpPr/>
          <p:nvPr/>
        </p:nvSpPr>
        <p:spPr>
          <a:xfrm>
            <a:off x="4150816" y="1378446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620" dirty="0"/>
          </a:p>
        </p:txBody>
      </p:sp>
      <p:sp>
        <p:nvSpPr>
          <p:cNvPr id="50" name="Text 44"/>
          <p:cNvSpPr/>
          <p:nvPr/>
        </p:nvSpPr>
        <p:spPr>
          <a:xfrm>
            <a:off x="4436120" y="1378446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620" dirty="0"/>
          </a:p>
        </p:txBody>
      </p:sp>
      <p:sp>
        <p:nvSpPr>
          <p:cNvPr id="51" name="Text 45"/>
          <p:cNvSpPr/>
          <p:nvPr/>
        </p:nvSpPr>
        <p:spPr>
          <a:xfrm>
            <a:off x="4721423" y="1378446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620" dirty="0"/>
          </a:p>
        </p:txBody>
      </p:sp>
      <p:sp>
        <p:nvSpPr>
          <p:cNvPr id="52" name="Text 46"/>
          <p:cNvSpPr/>
          <p:nvPr/>
        </p:nvSpPr>
        <p:spPr>
          <a:xfrm>
            <a:off x="5006578" y="1378446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620" dirty="0"/>
          </a:p>
        </p:txBody>
      </p:sp>
      <p:sp>
        <p:nvSpPr>
          <p:cNvPr id="53" name="Text 47"/>
          <p:cNvSpPr/>
          <p:nvPr/>
        </p:nvSpPr>
        <p:spPr>
          <a:xfrm>
            <a:off x="5291882" y="1378446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FFFFFF">
              <a:alpha val="5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620" dirty="0"/>
          </a:p>
        </p:txBody>
      </p:sp>
      <p:sp>
        <p:nvSpPr>
          <p:cNvPr id="54" name="Text 48"/>
          <p:cNvSpPr/>
          <p:nvPr/>
        </p:nvSpPr>
        <p:spPr>
          <a:xfrm>
            <a:off x="5577185" y="1378446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5C6BC0">
              <a:alpha val="3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9FA8D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620" dirty="0"/>
          </a:p>
        </p:txBody>
      </p:sp>
      <p:sp>
        <p:nvSpPr>
          <p:cNvPr id="55" name="Text 49"/>
          <p:cNvSpPr/>
          <p:nvPr/>
        </p:nvSpPr>
        <p:spPr>
          <a:xfrm>
            <a:off x="3295204" y="1537990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620" dirty="0"/>
          </a:p>
        </p:txBody>
      </p:sp>
      <p:sp>
        <p:nvSpPr>
          <p:cNvPr id="56" name="Text 50"/>
          <p:cNvSpPr/>
          <p:nvPr/>
        </p:nvSpPr>
        <p:spPr>
          <a:xfrm>
            <a:off x="3580358" y="1537990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620" dirty="0"/>
          </a:p>
        </p:txBody>
      </p:sp>
      <p:sp>
        <p:nvSpPr>
          <p:cNvPr id="57" name="Text 51"/>
          <p:cNvSpPr/>
          <p:nvPr/>
        </p:nvSpPr>
        <p:spPr>
          <a:xfrm>
            <a:off x="3865662" y="1537990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5C6BC0">
              <a:alpha val="3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9FA8D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620" dirty="0"/>
          </a:p>
        </p:txBody>
      </p:sp>
      <p:sp>
        <p:nvSpPr>
          <p:cNvPr id="58" name="Text 52"/>
          <p:cNvSpPr/>
          <p:nvPr/>
        </p:nvSpPr>
        <p:spPr>
          <a:xfrm>
            <a:off x="4150816" y="1537990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620" dirty="0"/>
          </a:p>
        </p:txBody>
      </p:sp>
      <p:sp>
        <p:nvSpPr>
          <p:cNvPr id="59" name="Text 53"/>
          <p:cNvSpPr/>
          <p:nvPr/>
        </p:nvSpPr>
        <p:spPr>
          <a:xfrm>
            <a:off x="4436120" y="1537990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620" dirty="0"/>
          </a:p>
        </p:txBody>
      </p:sp>
      <p:sp>
        <p:nvSpPr>
          <p:cNvPr id="60" name="Text 54"/>
          <p:cNvSpPr/>
          <p:nvPr/>
        </p:nvSpPr>
        <p:spPr>
          <a:xfrm>
            <a:off x="4721423" y="1537990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5C6BC0">
              <a:alpha val="3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9FA8D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620" dirty="0"/>
          </a:p>
        </p:txBody>
      </p:sp>
      <p:sp>
        <p:nvSpPr>
          <p:cNvPr id="61" name="Text 55"/>
          <p:cNvSpPr/>
          <p:nvPr/>
        </p:nvSpPr>
        <p:spPr>
          <a:xfrm>
            <a:off x="5006578" y="1537990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620" dirty="0"/>
          </a:p>
        </p:txBody>
      </p:sp>
      <p:sp>
        <p:nvSpPr>
          <p:cNvPr id="62" name="Text 56"/>
          <p:cNvSpPr/>
          <p:nvPr/>
        </p:nvSpPr>
        <p:spPr>
          <a:xfrm>
            <a:off x="5291882" y="1537990"/>
            <a:ext cx="271463" cy="160273"/>
          </a:xfrm>
          <a:prstGeom prst="roundRect">
            <a:avLst>
              <a:gd name="adj" fmla="val 13471"/>
            </a:avLst>
          </a:prstGeom>
          <a:solidFill>
            <a:srgbClr val="EF5350">
              <a:alpha val="2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620" dirty="0"/>
          </a:p>
        </p:txBody>
      </p:sp>
      <p:sp>
        <p:nvSpPr>
          <p:cNvPr id="63" name="Text 57"/>
          <p:cNvSpPr/>
          <p:nvPr/>
        </p:nvSpPr>
        <p:spPr>
          <a:xfrm>
            <a:off x="5577185" y="1537990"/>
            <a:ext cx="271314" cy="160273"/>
          </a:xfrm>
          <a:prstGeom prst="roundRect">
            <a:avLst>
              <a:gd name="adj" fmla="val 13471"/>
            </a:avLst>
          </a:prstGeom>
          <a:solidFill>
            <a:srgbClr val="5C6BC0">
              <a:alpha val="30000"/>
            </a:srgbClr>
          </a:solidFill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9FA8D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620" dirty="0"/>
          </a:p>
        </p:txBody>
      </p:sp>
      <p:sp>
        <p:nvSpPr>
          <p:cNvPr id="64" name="Text 58"/>
          <p:cNvSpPr/>
          <p:nvPr/>
        </p:nvSpPr>
        <p:spPr>
          <a:xfrm>
            <a:off x="3295204" y="1737568"/>
            <a:ext cx="57150" cy="57150"/>
          </a:xfrm>
          <a:prstGeom prst="roundRect">
            <a:avLst>
              <a:gd name="adj" fmla="val 24445"/>
            </a:avLst>
          </a:prstGeom>
          <a:solidFill>
            <a:srgbClr val="EF5350">
              <a:alpha val="20000"/>
            </a:srgbClr>
          </a:solidFill>
          <a:ln w="9525">
            <a:solidFill>
              <a:srgbClr val="EF9A9A"/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59"/>
          <p:cNvSpPr/>
          <p:nvPr/>
        </p:nvSpPr>
        <p:spPr>
          <a:xfrm>
            <a:off x="3750469" y="1737568"/>
            <a:ext cx="57150" cy="57150"/>
          </a:xfrm>
          <a:prstGeom prst="roundRect">
            <a:avLst>
              <a:gd name="adj" fmla="val 24445"/>
            </a:avLst>
          </a:prstGeom>
          <a:solidFill>
            <a:srgbClr val="5C6BC0">
              <a:alpha val="30000"/>
            </a:srgbClr>
          </a:solidFill>
          <a:ln w="9525">
            <a:solidFill>
              <a:srgbClr val="9FA8DA"/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60"/>
          <p:cNvSpPr/>
          <p:nvPr/>
        </p:nvSpPr>
        <p:spPr>
          <a:xfrm>
            <a:off x="3295204" y="1890564"/>
            <a:ext cx="2553444" cy="773516"/>
          </a:xfrm>
          <a:prstGeom prst="roundRect">
            <a:avLst>
              <a:gd name="adj" fmla="val 7388"/>
            </a:avLst>
          </a:prstGeom>
          <a:solidFill>
            <a:srgbClr val="0A0E1A">
              <a:alpha val="60000"/>
            </a:srgbClr>
          </a:solidFill>
          <a:ln w="9525">
            <a:solidFill>
              <a:srgbClr val="5C6BC0">
                <a:alpha val="25000"/>
              </a:srgbClr>
            </a:solidFill>
          </a:ln>
        </p:spPr>
        <p:txBody>
          <a:bodyPr wrap="square" lIns="86360" tIns="71120" rIns="86360" bIns="71120" rtlCol="0" anchor="t"/>
          <a:lstStyle/>
          <a:p>
            <a:pPr algn="l" indent="0" marL="0">
              <a:buNone/>
            </a:pPr>
            <a:r>
              <a:rPr lang="en-US" sz="730" spc="58" kern="0" dirty="0">
                <a:solidFill>
                  <a:srgbClr val="EF9A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→ 6 → 9 → 3 → 6 → 9 …</a:t>
            </a:r>
            <a:pPr algn="l" indent="0" marL="0">
              <a:buNone/>
            </a:pPr>
            <a:endParaRPr lang="en-US" sz="730" dirty="0"/>
          </a:p>
          <a:p>
            <a:pPr algn="l" indent="0" marL="0"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Triadic convergence axis — never enters the doubling circuit</a:t>
            </a:r>
            <a:endParaRPr lang="en-US" sz="730" dirty="0"/>
          </a:p>
          <a:p>
            <a:pPr algn="l" indent="0" marL="0">
              <a:buNone/>
            </a:pPr>
            <a:endParaRPr lang="en-US" sz="730" dirty="0"/>
          </a:p>
          <a:p>
            <a:pPr algn="l" indent="0" marL="0">
              <a:buNone/>
            </a:pPr>
            <a:r>
              <a:rPr lang="en-US" sz="730" spc="58" kern="0" dirty="0">
                <a:solidFill>
                  <a:srgbClr val="A5D6A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→ 2 → 4 → 8 → 7 → 5 → 1 …</a:t>
            </a:r>
            <a:endParaRPr lang="en-US" sz="730" dirty="0"/>
          </a:p>
          <a:p>
            <a:pPr algn="l" indent="0" marL="0">
              <a:buNone/>
            </a:pPr>
            <a:endParaRPr lang="en-US" sz="730" dirty="0"/>
          </a:p>
          <a:p>
            <a:pPr algn="l" indent="0" marL="0"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Doubling/halving vortex sequence — all matter-energy cycling</a:t>
            </a:r>
            <a:endParaRPr lang="en-US" sz="730" dirty="0"/>
          </a:p>
        </p:txBody>
      </p:sp>
      <p:sp>
        <p:nvSpPr>
          <p:cNvPr id="67" name="Text 61"/>
          <p:cNvSpPr/>
          <p:nvPr/>
        </p:nvSpPr>
        <p:spPr>
          <a:xfrm>
            <a:off x="3295204" y="2747963"/>
            <a:ext cx="43160" cy="4316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2"/>
          <p:cNvSpPr/>
          <p:nvPr/>
        </p:nvSpPr>
        <p:spPr>
          <a:xfrm>
            <a:off x="3395514" y="2712541"/>
            <a:ext cx="2502197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Triadic sum-to-nine theorem: any three consecutive integers sum to a digit-root of 9 or factor thereof</a:t>
            </a:r>
            <a:endParaRPr lang="en-US" sz="730" dirty="0"/>
          </a:p>
        </p:txBody>
      </p:sp>
      <p:sp>
        <p:nvSpPr>
          <p:cNvPr id="69" name="Text 63"/>
          <p:cNvSpPr/>
          <p:nvPr/>
        </p:nvSpPr>
        <p:spPr>
          <a:xfrm>
            <a:off x="3295204" y="3087737"/>
            <a:ext cx="43160" cy="4316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4"/>
          <p:cNvSpPr/>
          <p:nvPr/>
        </p:nvSpPr>
        <p:spPr>
          <a:xfrm>
            <a:off x="3395514" y="3052316"/>
            <a:ext cx="2502197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Nine acts as the </a:t>
            </a:r>
            <a:pPr algn="l" indent="0" marL="0">
              <a:lnSpc>
                <a:spcPts val="1058"/>
              </a:lnSpc>
              <a:buNone/>
            </a:pPr>
            <a:r>
              <a:rPr lang="en-US" sz="730" i="1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vacuum symmetry axis</a:t>
            </a:r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— unchanged by doubling or addition cycles</a:t>
            </a:r>
            <a:endParaRPr lang="en-US" sz="730" dirty="0"/>
          </a:p>
        </p:txBody>
      </p:sp>
      <p:sp>
        <p:nvSpPr>
          <p:cNvPr id="71" name="Text 65"/>
          <p:cNvSpPr/>
          <p:nvPr/>
        </p:nvSpPr>
        <p:spPr>
          <a:xfrm>
            <a:off x="3295204" y="3405932"/>
            <a:ext cx="2604513" cy="158948"/>
          </a:xfrm>
          <a:prstGeom prst="roundRect">
            <a:avLst>
              <a:gd name="adj" fmla="val 90288"/>
            </a:avLst>
          </a:prstGeom>
          <a:solidFill>
            <a:srgbClr val="5C6BC0">
              <a:alpha val="15000"/>
            </a:srgbClr>
          </a:solidFill>
          <a:ln w="9525">
            <a:solidFill>
              <a:srgbClr val="5C6BC0">
                <a:alpha val="30000"/>
              </a:srgbClr>
            </a:solidFill>
          </a:ln>
        </p:spPr>
        <p:txBody>
          <a:bodyPr wrap="none" lIns="153610" tIns="13970" rIns="64770" bIns="13970" rtlCol="0" anchor="ctr"/>
          <a:lstStyle/>
          <a:p>
            <a:pPr algn="l" indent="0" marL="0"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Marko Rodin — Vortex-Based Mathematics</a:t>
            </a:r>
            <a:endParaRPr lang="en-US" sz="590" dirty="0"/>
          </a:p>
        </p:txBody>
      </p:sp>
      <p:pic>
        <p:nvPicPr>
          <p:cNvPr id="7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9815" y="3419112"/>
            <a:ext cx="132588" cy="132588"/>
          </a:xfrm>
          <a:prstGeom prst="rect">
            <a:avLst/>
          </a:prstGeom>
        </p:spPr>
      </p:pic>
      <p:sp>
        <p:nvSpPr>
          <p:cNvPr id="73" name="Text 66"/>
          <p:cNvSpPr/>
          <p:nvPr/>
        </p:nvSpPr>
        <p:spPr>
          <a:xfrm>
            <a:off x="6086624" y="557510"/>
            <a:ext cx="2828627" cy="3528120"/>
          </a:xfrm>
          <a:prstGeom prst="roundRect">
            <a:avLst>
              <a:gd name="adj" fmla="val 3053"/>
            </a:avLst>
          </a:prstGeom>
          <a:solidFill>
            <a:srgbClr val="12182E"/>
          </a:solidFill>
          <a:ln w="9525">
            <a:solidFill>
              <a:srgbClr val="26C6DA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67"/>
          <p:cNvSpPr/>
          <p:nvPr/>
        </p:nvSpPr>
        <p:spPr>
          <a:xfrm>
            <a:off x="6224290" y="1010096"/>
            <a:ext cx="2553295" cy="9525"/>
          </a:xfrm>
          <a:prstGeom prst="rect">
            <a:avLst/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68"/>
          <p:cNvSpPr/>
          <p:nvPr/>
        </p:nvSpPr>
        <p:spPr>
          <a:xfrm>
            <a:off x="6224290" y="695176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26C6DA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6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86807" y="757693"/>
            <a:ext cx="132588" cy="132588"/>
          </a:xfrm>
          <a:prstGeom prst="rect">
            <a:avLst/>
          </a:prstGeom>
        </p:spPr>
      </p:pic>
      <p:sp>
        <p:nvSpPr>
          <p:cNvPr id="77" name="Text 69"/>
          <p:cNvSpPr/>
          <p:nvPr/>
        </p:nvSpPr>
        <p:spPr>
          <a:xfrm>
            <a:off x="6553051" y="698748"/>
            <a:ext cx="1567369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84"/>
              </a:lnSpc>
              <a:buNone/>
            </a:pPr>
            <a:r>
              <a:rPr lang="en-US" sz="820" b="1" dirty="0">
                <a:solidFill>
                  <a:srgbClr val="26C6D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1260 Hz Synthesis Carrier</a:t>
            </a:r>
            <a:endParaRPr lang="en-US" sz="820" dirty="0"/>
          </a:p>
        </p:txBody>
      </p:sp>
      <p:sp>
        <p:nvSpPr>
          <p:cNvPr id="78" name="Text 70"/>
          <p:cNvSpPr/>
          <p:nvPr/>
        </p:nvSpPr>
        <p:spPr>
          <a:xfrm>
            <a:off x="6553051" y="831354"/>
            <a:ext cx="156736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i="1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Primary Acoustic Driver · MNTR Protocol</a:t>
            </a:r>
            <a:endParaRPr lang="en-US" sz="620" dirty="0"/>
          </a:p>
        </p:txBody>
      </p:sp>
      <p:sp>
        <p:nvSpPr>
          <p:cNvPr id="79" name="Text 71"/>
          <p:cNvSpPr/>
          <p:nvPr/>
        </p:nvSpPr>
        <p:spPr>
          <a:xfrm>
            <a:off x="6224290" y="1090613"/>
            <a:ext cx="879860" cy="222200"/>
          </a:xfrm>
          <a:prstGeom prst="roundRect">
            <a:avLst>
              <a:gd name="adj" fmla="val 64586"/>
            </a:avLst>
          </a:prstGeom>
          <a:solidFill>
            <a:srgbClr val="26C6DA">
              <a:alpha val="10000"/>
            </a:srgbClr>
          </a:solidFill>
          <a:ln w="9525">
            <a:solidFill>
              <a:srgbClr val="26C6DA">
                <a:alpha val="40000"/>
              </a:srgbClr>
            </a:solidFill>
          </a:ln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840" b="1" spc="25" kern="0" dirty="0">
                <a:solidFill>
                  <a:srgbClr val="26C6D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⚡ 1260.00 Hz</a:t>
            </a:r>
            <a:endParaRPr lang="en-US" sz="840" dirty="0"/>
          </a:p>
        </p:txBody>
      </p:sp>
      <p:sp>
        <p:nvSpPr>
          <p:cNvPr id="80" name="Text 72"/>
          <p:cNvSpPr/>
          <p:nvPr/>
        </p:nvSpPr>
        <p:spPr>
          <a:xfrm>
            <a:off x="6224290" y="1383804"/>
            <a:ext cx="2553295" cy="402701"/>
          </a:xfrm>
          <a:prstGeom prst="roundRect">
            <a:avLst>
              <a:gd name="adj" fmla="val 12299"/>
            </a:avLst>
          </a:prstGeom>
          <a:solidFill>
            <a:srgbClr val="0A0E1A">
              <a:alpha val="60000"/>
            </a:srgbClr>
          </a:solidFill>
          <a:ln w="9525">
            <a:solidFill>
              <a:srgbClr val="26C6DA">
                <a:alpha val="15000"/>
              </a:srgbClr>
            </a:solidFill>
          </a:ln>
        </p:spPr>
        <p:txBody>
          <a:bodyPr wrap="square" lIns="78740" tIns="57150" rIns="78740" bIns="57150" rtlCol="0" anchor="t"/>
          <a:lstStyle/>
          <a:p>
            <a:pPr algn="l" indent="0" marL="0">
              <a:buNone/>
            </a:pPr>
            <a:r>
              <a:rPr lang="en-US" sz="650" dirty="0">
                <a:solidFill>
                  <a:srgbClr val="80DEE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1260 Hz = 369.99 × 3.405 ≈ F♯ × (3 + φ)</a:t>
            </a:r>
            <a:pPr algn="l" indent="0" marL="0">
              <a:buNone/>
            </a:pPr>
            <a:endParaRPr lang="en-US" sz="650" dirty="0"/>
          </a:p>
          <a:p>
            <a:pPr algn="l" indent="0" marL="0">
              <a:buNone/>
            </a:pPr>
            <a:r>
              <a:rPr lang="en-US" sz="5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Harmonic superposition of 3-6-9 axis frequencies</a:t>
            </a:r>
            <a:endParaRPr lang="en-US" sz="650" dirty="0"/>
          </a:p>
        </p:txBody>
      </p:sp>
      <p:sp>
        <p:nvSpPr>
          <p:cNvPr id="81" name="Text 73"/>
          <p:cNvSpPr/>
          <p:nvPr/>
        </p:nvSpPr>
        <p:spPr>
          <a:xfrm>
            <a:off x="6224290" y="1845766"/>
            <a:ext cx="2553295" cy="915312"/>
          </a:xfrm>
          <a:prstGeom prst="roundRect">
            <a:avLst>
              <a:gd name="adj" fmla="val 6244"/>
            </a:avLst>
          </a:prstGeom>
          <a:solidFill>
            <a:srgbClr val="0A0E1A">
              <a:alpha val="60000"/>
            </a:srgbClr>
          </a:solidFill>
          <a:ln w="9525">
            <a:solidFill>
              <a:srgbClr val="26C6DA">
                <a:alpha val="20000"/>
              </a:srgbClr>
            </a:solidFill>
          </a:ln>
        </p:spPr>
        <p:txBody>
          <a:bodyPr wrap="square" lIns="86360" tIns="64770" rIns="86360" bIns="6477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MNTR DEVICE ARCHITECTURE</a:t>
            </a:r>
            <a:endParaRPr lang="en-US" sz="560" dirty="0"/>
          </a:p>
          <a:p>
            <a:pPr algn="l" indent="0" marL="0">
              <a:buNone/>
            </a:pPr>
            <a:r>
              <a:rPr lang="en-US" sz="56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▸</a:t>
            </a:r>
            <a:pPr algn="l" indent="0" marL="0">
              <a:buNone/>
            </a:pPr>
            <a:r>
              <a:rPr lang="en-US" sz="680" dirty="0">
                <a:solidFill>
                  <a:srgbClr val="B2EBF2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Morphic Nodal Torsion Resonator</a:t>
            </a:r>
            <a:endParaRPr lang="en-US" sz="560" dirty="0"/>
          </a:p>
          <a:p>
            <a:pPr algn="l" indent="0" marL="0">
              <a:buNone/>
            </a:pPr>
            <a:r>
              <a:rPr lang="en-US" sz="56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▸</a:t>
            </a:r>
            <a:pPr algn="l" indent="0" marL="0">
              <a:buNone/>
            </a:pPr>
            <a:r>
              <a:rPr lang="en-US" sz="680" dirty="0">
                <a:solidFill>
                  <a:srgbClr val="B2EBF2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1260 Hz carrier + F♯ modulation envelope</a:t>
            </a:r>
            <a:endParaRPr lang="en-US" sz="560" dirty="0"/>
          </a:p>
          <a:p>
            <a:pPr algn="l" indent="0" marL="0">
              <a:buNone/>
            </a:pPr>
            <a:r>
              <a:rPr lang="en-US" sz="56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▸</a:t>
            </a:r>
            <a:pPr algn="l" indent="0" marL="0">
              <a:buNone/>
            </a:pPr>
            <a:r>
              <a:rPr lang="en-US" sz="680" dirty="0">
                <a:solidFill>
                  <a:srgbClr val="B2EBF2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Geometric standing-wave node lattice templates</a:t>
            </a:r>
            <a:endParaRPr lang="en-US" sz="560" dirty="0"/>
          </a:p>
          <a:p>
            <a:pPr algn="l" indent="0" marL="0">
              <a:buNone/>
            </a:pPr>
            <a:r>
              <a:rPr lang="en-US" sz="56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▸</a:t>
            </a:r>
            <a:pPr algn="l" indent="0" marL="0">
              <a:buNone/>
            </a:pPr>
            <a:r>
              <a:rPr lang="en-US" sz="680" dirty="0">
                <a:solidFill>
                  <a:srgbClr val="B2EBF2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Morphic coupling output → carbon lattice assembly</a:t>
            </a:r>
            <a:endParaRPr lang="en-US" sz="560" dirty="0"/>
          </a:p>
        </p:txBody>
      </p:sp>
      <p:sp>
        <p:nvSpPr>
          <p:cNvPr id="82" name="Text 74"/>
          <p:cNvSpPr/>
          <p:nvPr/>
        </p:nvSpPr>
        <p:spPr>
          <a:xfrm>
            <a:off x="6224290" y="2819251"/>
            <a:ext cx="10570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Coupling Threshold τc</a:t>
            </a:r>
            <a:endParaRPr lang="en-US" sz="560" dirty="0"/>
          </a:p>
        </p:txBody>
      </p:sp>
      <p:sp>
        <p:nvSpPr>
          <p:cNvPr id="83" name="Text 75"/>
          <p:cNvSpPr/>
          <p:nvPr/>
        </p:nvSpPr>
        <p:spPr>
          <a:xfrm>
            <a:off x="8542288" y="2819251"/>
            <a:ext cx="25882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κ ≥ κmin</a:t>
            </a:r>
            <a:endParaRPr lang="en-US" sz="560" dirty="0"/>
          </a:p>
        </p:txBody>
      </p:sp>
      <p:sp>
        <p:nvSpPr>
          <p:cNvPr id="84" name="Text 76"/>
          <p:cNvSpPr/>
          <p:nvPr/>
        </p:nvSpPr>
        <p:spPr>
          <a:xfrm>
            <a:off x="6224290" y="2939802"/>
            <a:ext cx="2553295" cy="43160"/>
          </a:xfrm>
          <a:prstGeom prst="roundRect">
            <a:avLst>
              <a:gd name="adj" fmla="val 50023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5" name="Text 77"/>
          <p:cNvSpPr/>
          <p:nvPr/>
        </p:nvSpPr>
        <p:spPr>
          <a:xfrm>
            <a:off x="6224290" y="2939802"/>
            <a:ext cx="1991469" cy="43160"/>
          </a:xfrm>
          <a:prstGeom prst="roundRect">
            <a:avLst>
              <a:gd name="adj" fmla="val 50023"/>
            </a:avLst>
          </a:prstGeom>
          <a:gradFill rotWithShape="1">
            <a:gsLst>
              <a:gs pos="0">
                <a:srgbClr val="26C6DA"/>
              </a:gs>
              <a:gs pos="100000">
                <a:srgbClr val="26C6DA">
                  <a:alpha val="4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6" name="Text 78"/>
          <p:cNvSpPr/>
          <p:nvPr/>
        </p:nvSpPr>
        <p:spPr>
          <a:xfrm>
            <a:off x="8062615" y="3093839"/>
            <a:ext cx="78646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765"/>
              </a:lnSpc>
              <a:buNone/>
            </a:pPr>
            <a:r>
              <a:rPr lang="en-US" sz="510" dirty="0">
                <a:solidFill>
                  <a:srgbClr val="26C6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1260 Hz onset</a:t>
            </a:r>
            <a:endParaRPr lang="en-US" sz="510" dirty="0"/>
          </a:p>
        </p:txBody>
      </p:sp>
      <p:sp>
        <p:nvSpPr>
          <p:cNvPr id="87" name="Text 79"/>
          <p:cNvSpPr/>
          <p:nvPr/>
        </p:nvSpPr>
        <p:spPr>
          <a:xfrm>
            <a:off x="6224290" y="3297287"/>
            <a:ext cx="43160" cy="43160"/>
          </a:xfrm>
          <a:prstGeom prst="ellipse">
            <a:avLst/>
          </a:prstGeom>
          <a:solidFill>
            <a:srgbClr val="26C6DA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8" name="Text 80"/>
          <p:cNvSpPr/>
          <p:nvPr/>
        </p:nvSpPr>
        <p:spPr>
          <a:xfrm>
            <a:off x="6324600" y="3261866"/>
            <a:ext cx="2502045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Molecular synthesis protocols driven by 1260 Hz standing wave geometry</a:t>
            </a:r>
            <a:endParaRPr lang="en-US" sz="730" dirty="0"/>
          </a:p>
        </p:txBody>
      </p:sp>
      <p:sp>
        <p:nvSpPr>
          <p:cNvPr id="89" name="Text 81"/>
          <p:cNvSpPr/>
          <p:nvPr/>
        </p:nvSpPr>
        <p:spPr>
          <a:xfrm>
            <a:off x="6224290" y="3637062"/>
            <a:ext cx="43160" cy="43160"/>
          </a:xfrm>
          <a:prstGeom prst="ellipse">
            <a:avLst/>
          </a:prstGeom>
          <a:solidFill>
            <a:srgbClr val="26C6DA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0" name="Text 82"/>
          <p:cNvSpPr/>
          <p:nvPr/>
        </p:nvSpPr>
        <p:spPr>
          <a:xfrm>
            <a:off x="6324600" y="3601641"/>
            <a:ext cx="2502045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Anomalous carbon crystal yields predicted above coupling threshold</a:t>
            </a:r>
            <a:endParaRPr lang="en-US" sz="730" dirty="0"/>
          </a:p>
        </p:txBody>
      </p:sp>
      <p:sp>
        <p:nvSpPr>
          <p:cNvPr id="91" name="Text 83"/>
          <p:cNvSpPr/>
          <p:nvPr/>
        </p:nvSpPr>
        <p:spPr>
          <a:xfrm>
            <a:off x="0" y="4142780"/>
            <a:ext cx="9144000" cy="1000720"/>
          </a:xfrm>
          <a:prstGeom prst="rect">
            <a:avLst/>
          </a:prstGeom>
          <a:gradFill rotWithShape="1">
            <a:gsLst>
              <a:gs pos="0">
                <a:srgbClr val="0A0E1A">
                  <a:alpha val="92000"/>
                </a:srgbClr>
              </a:gs>
              <a:gs pos="40000">
                <a:srgbClr val="0A0E1A">
                  <a:alpha val="55000"/>
                </a:srgbClr>
              </a:gs>
              <a:gs pos="100000">
                <a:srgbClr val="0A0E1A">
                  <a:alpha val="7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2" name="Text 84"/>
          <p:cNvSpPr/>
          <p:nvPr/>
        </p:nvSpPr>
        <p:spPr>
          <a:xfrm>
            <a:off x="238125" y="567035"/>
            <a:ext cx="2809580" cy="21580"/>
          </a:xfrm>
          <a:custGeom>
            <a:avLst/>
            <a:gdLst/>
            <a:ahLst/>
            <a:cxnLst/>
            <a:rect l="l" t="t" r="r" b="b"/>
            <a:pathLst>
              <a:path w="2809580" h="21580">
                <a:moveTo>
                  <a:pt x="86360" y="0"/>
                </a:moveTo>
                <a:lnTo>
                  <a:pt x="2723220" y="0"/>
                </a:lnTo>
                <a:lnTo>
                  <a:pt x="2744635" y="2698"/>
                </a:lnTo>
                <a:lnTo>
                  <a:pt x="2753265" y="5395"/>
                </a:lnTo>
                <a:lnTo>
                  <a:pt x="2759720" y="8093"/>
                </a:lnTo>
                <a:lnTo>
                  <a:pt x="2765020" y="10790"/>
                </a:lnTo>
                <a:lnTo>
                  <a:pt x="2769562" y="13488"/>
                </a:lnTo>
                <a:lnTo>
                  <a:pt x="2773554" y="16185"/>
                </a:lnTo>
                <a:lnTo>
                  <a:pt x="2777116" y="18883"/>
                </a:lnTo>
                <a:lnTo>
                  <a:pt x="278033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C8A84B"/>
              </a:gs>
              <a:gs pos="100000">
                <a:srgbClr val="C4A04B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3" name="Text 85"/>
          <p:cNvSpPr/>
          <p:nvPr/>
        </p:nvSpPr>
        <p:spPr>
          <a:xfrm>
            <a:off x="3167063" y="567035"/>
            <a:ext cx="2809723" cy="21580"/>
          </a:xfrm>
          <a:custGeom>
            <a:avLst/>
            <a:gdLst/>
            <a:ahLst/>
            <a:cxnLst/>
            <a:rect l="l" t="t" r="r" b="b"/>
            <a:pathLst>
              <a:path w="2809723" h="21580">
                <a:moveTo>
                  <a:pt x="86360" y="0"/>
                </a:moveTo>
                <a:lnTo>
                  <a:pt x="2723363" y="0"/>
                </a:lnTo>
                <a:lnTo>
                  <a:pt x="2744778" y="2698"/>
                </a:lnTo>
                <a:lnTo>
                  <a:pt x="2753408" y="5395"/>
                </a:lnTo>
                <a:lnTo>
                  <a:pt x="2759863" y="8093"/>
                </a:lnTo>
                <a:lnTo>
                  <a:pt x="2765162" y="10790"/>
                </a:lnTo>
                <a:lnTo>
                  <a:pt x="2769705" y="13488"/>
                </a:lnTo>
                <a:lnTo>
                  <a:pt x="2773697" y="16185"/>
                </a:lnTo>
                <a:lnTo>
                  <a:pt x="2777259" y="18883"/>
                </a:lnTo>
                <a:lnTo>
                  <a:pt x="2780473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5C6BC0"/>
              </a:gs>
              <a:gs pos="100000">
                <a:srgbClr val="5C6BC0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4" name="Text 86"/>
          <p:cNvSpPr/>
          <p:nvPr/>
        </p:nvSpPr>
        <p:spPr>
          <a:xfrm>
            <a:off x="6096149" y="567035"/>
            <a:ext cx="2809580" cy="21580"/>
          </a:xfrm>
          <a:custGeom>
            <a:avLst/>
            <a:gdLst/>
            <a:ahLst/>
            <a:cxnLst/>
            <a:rect l="l" t="t" r="r" b="b"/>
            <a:pathLst>
              <a:path w="2809580" h="21580">
                <a:moveTo>
                  <a:pt x="86360" y="0"/>
                </a:moveTo>
                <a:lnTo>
                  <a:pt x="2723220" y="0"/>
                </a:lnTo>
                <a:lnTo>
                  <a:pt x="2744635" y="2698"/>
                </a:lnTo>
                <a:lnTo>
                  <a:pt x="2753265" y="5395"/>
                </a:lnTo>
                <a:lnTo>
                  <a:pt x="2759720" y="8093"/>
                </a:lnTo>
                <a:lnTo>
                  <a:pt x="2765020" y="10790"/>
                </a:lnTo>
                <a:lnTo>
                  <a:pt x="2769562" y="13488"/>
                </a:lnTo>
                <a:lnTo>
                  <a:pt x="2773554" y="16185"/>
                </a:lnTo>
                <a:lnTo>
                  <a:pt x="2777116" y="18883"/>
                </a:lnTo>
                <a:lnTo>
                  <a:pt x="2780330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26C6DA"/>
              </a:gs>
              <a:gs pos="100000">
                <a:srgbClr val="26C6DA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5" name="Text 87"/>
          <p:cNvSpPr/>
          <p:nvPr/>
        </p:nvSpPr>
        <p:spPr>
          <a:xfrm>
            <a:off x="939254" y="4931569"/>
            <a:ext cx="1164148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8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— 6-fold / 12-fold symmetry</a:t>
            </a:r>
            <a:endParaRPr lang="en-US" sz="680" dirty="0"/>
          </a:p>
        </p:txBody>
      </p:sp>
      <p:sp>
        <p:nvSpPr>
          <p:cNvPr id="96" name="Text 88"/>
          <p:cNvSpPr/>
          <p:nvPr/>
        </p:nvSpPr>
        <p:spPr>
          <a:xfrm>
            <a:off x="390376" y="4958209"/>
            <a:ext cx="57150" cy="57150"/>
          </a:xfrm>
          <a:prstGeom prst="ellipse">
            <a:avLst/>
          </a:prstGeom>
          <a:solidFill>
            <a:srgbClr val="C8A84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7" name="Text 89"/>
          <p:cNvSpPr/>
          <p:nvPr/>
        </p:nvSpPr>
        <p:spPr>
          <a:xfrm>
            <a:off x="496937" y="4922044"/>
            <a:ext cx="43219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369.99 Hz</a:t>
            </a:r>
            <a:endParaRPr lang="en-US" sz="680" dirty="0"/>
          </a:p>
        </p:txBody>
      </p:sp>
      <p:sp>
        <p:nvSpPr>
          <p:cNvPr id="98" name="Text 90"/>
          <p:cNvSpPr/>
          <p:nvPr/>
        </p:nvSpPr>
        <p:spPr>
          <a:xfrm>
            <a:off x="2198191" y="4901059"/>
            <a:ext cx="7590" cy="17145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9" name="Text 91"/>
          <p:cNvSpPr/>
          <p:nvPr/>
        </p:nvSpPr>
        <p:spPr>
          <a:xfrm>
            <a:off x="3117800" y="4931569"/>
            <a:ext cx="1085076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8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— vacuum symmetry axis</a:t>
            </a:r>
            <a:endParaRPr lang="en-US" sz="680" dirty="0"/>
          </a:p>
        </p:txBody>
      </p:sp>
      <p:sp>
        <p:nvSpPr>
          <p:cNvPr id="100" name="Text 92"/>
          <p:cNvSpPr/>
          <p:nvPr/>
        </p:nvSpPr>
        <p:spPr>
          <a:xfrm>
            <a:off x="2406402" y="4958209"/>
            <a:ext cx="57150" cy="5715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1" name="Text 93"/>
          <p:cNvSpPr/>
          <p:nvPr/>
        </p:nvSpPr>
        <p:spPr>
          <a:xfrm>
            <a:off x="2512963" y="4922044"/>
            <a:ext cx="61096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Digital Root 9</a:t>
            </a:r>
            <a:endParaRPr lang="en-US" sz="680" dirty="0"/>
          </a:p>
        </p:txBody>
      </p:sp>
      <p:sp>
        <p:nvSpPr>
          <p:cNvPr id="102" name="Text 94"/>
          <p:cNvSpPr/>
          <p:nvPr/>
        </p:nvSpPr>
        <p:spPr>
          <a:xfrm>
            <a:off x="4304854" y="4901059"/>
            <a:ext cx="7590" cy="17145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3" name="Text 95"/>
          <p:cNvSpPr/>
          <p:nvPr/>
        </p:nvSpPr>
        <p:spPr>
          <a:xfrm>
            <a:off x="4990058" y="4931569"/>
            <a:ext cx="995690" cy="952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8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— morphic lattice driver</a:t>
            </a:r>
            <a:endParaRPr lang="en-US" sz="680" dirty="0"/>
          </a:p>
        </p:txBody>
      </p:sp>
      <p:sp>
        <p:nvSpPr>
          <p:cNvPr id="104" name="Text 96"/>
          <p:cNvSpPr/>
          <p:nvPr/>
        </p:nvSpPr>
        <p:spPr>
          <a:xfrm>
            <a:off x="4513064" y="4958209"/>
            <a:ext cx="57150" cy="57150"/>
          </a:xfrm>
          <a:prstGeom prst="ellipse">
            <a:avLst/>
          </a:prstGeom>
          <a:solidFill>
            <a:srgbClr val="26C6DA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5" name="Text 97"/>
          <p:cNvSpPr/>
          <p:nvPr/>
        </p:nvSpPr>
        <p:spPr>
          <a:xfrm>
            <a:off x="4619625" y="4922044"/>
            <a:ext cx="35312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1260 Hz</a:t>
            </a:r>
            <a:endParaRPr lang="en-US" sz="680" dirty="0"/>
          </a:p>
        </p:txBody>
      </p:sp>
      <p:sp>
        <p:nvSpPr>
          <p:cNvPr id="106" name="Text 98"/>
          <p:cNvSpPr/>
          <p:nvPr/>
        </p:nvSpPr>
        <p:spPr>
          <a:xfrm>
            <a:off x="6095851" y="4901059"/>
            <a:ext cx="7590" cy="17145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7" name="Text 99"/>
          <p:cNvSpPr/>
          <p:nvPr/>
        </p:nvSpPr>
        <p:spPr>
          <a:xfrm>
            <a:off x="6304062" y="4927699"/>
            <a:ext cx="269435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i="1" dirty="0">
                <a:solidFill>
                  <a:srgbClr val="B0BEC5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"Sound is geometry made audible — geometry is sound made visible."</a:t>
            </a:r>
            <a:endParaRPr lang="en-US" sz="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67495" y="1253579"/>
            <a:ext cx="1838916" cy="13841"/>
          </a:xfrm>
          <a:custGeom>
            <a:avLst/>
            <a:gdLst/>
            <a:ahLst/>
            <a:cxnLst/>
            <a:rect l="l" t="t" r="r" b="b"/>
            <a:pathLst>
              <a:path w="1838916" h="13841">
                <a:moveTo>
                  <a:pt x="71120" y="0"/>
                </a:moveTo>
                <a:lnTo>
                  <a:pt x="1767796" y="0"/>
                </a:lnTo>
                <a:lnTo>
                  <a:pt x="1783387" y="1730"/>
                </a:lnTo>
                <a:lnTo>
                  <a:pt x="1789709" y="3460"/>
                </a:lnTo>
                <a:lnTo>
                  <a:pt x="1794466" y="5190"/>
                </a:lnTo>
                <a:lnTo>
                  <a:pt x="1798397" y="6920"/>
                </a:lnTo>
                <a:lnTo>
                  <a:pt x="1801790" y="8651"/>
                </a:lnTo>
                <a:lnTo>
                  <a:pt x="1804793" y="10381"/>
                </a:lnTo>
                <a:lnTo>
                  <a:pt x="1807494" y="12111"/>
                </a:lnTo>
                <a:lnTo>
                  <a:pt x="1809952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96457" y="1253579"/>
            <a:ext cx="4937970" cy="13841"/>
          </a:xfrm>
          <a:custGeom>
            <a:avLst/>
            <a:gdLst/>
            <a:ahLst/>
            <a:cxnLst/>
            <a:rect l="l" t="t" r="r" b="b"/>
            <a:pathLst>
              <a:path w="4937970" h="13841">
                <a:moveTo>
                  <a:pt x="71120" y="0"/>
                </a:moveTo>
                <a:lnTo>
                  <a:pt x="4866850" y="0"/>
                </a:lnTo>
                <a:lnTo>
                  <a:pt x="4882441" y="1730"/>
                </a:lnTo>
                <a:lnTo>
                  <a:pt x="4888763" y="3460"/>
                </a:lnTo>
                <a:lnTo>
                  <a:pt x="4893520" y="5190"/>
                </a:lnTo>
                <a:lnTo>
                  <a:pt x="4897451" y="6920"/>
                </a:lnTo>
                <a:lnTo>
                  <a:pt x="4900844" y="8651"/>
                </a:lnTo>
                <a:lnTo>
                  <a:pt x="4903847" y="10381"/>
                </a:lnTo>
                <a:lnTo>
                  <a:pt x="4906548" y="12111"/>
                </a:lnTo>
                <a:lnTo>
                  <a:pt x="4909006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5C6BC0"/>
              </a:gs>
              <a:gs pos="100000">
                <a:srgbClr val="5C6BC0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867495" y="3827264"/>
            <a:ext cx="3704482" cy="13841"/>
          </a:xfrm>
          <a:custGeom>
            <a:avLst/>
            <a:gdLst/>
            <a:ahLst/>
            <a:cxnLst/>
            <a:rect l="l" t="t" r="r" b="b"/>
            <a:pathLst>
              <a:path w="3704482" h="13841">
                <a:moveTo>
                  <a:pt x="71120" y="0"/>
                </a:moveTo>
                <a:lnTo>
                  <a:pt x="3633362" y="0"/>
                </a:lnTo>
                <a:lnTo>
                  <a:pt x="3648954" y="1730"/>
                </a:lnTo>
                <a:lnTo>
                  <a:pt x="3655276" y="3460"/>
                </a:lnTo>
                <a:lnTo>
                  <a:pt x="3660033" y="5190"/>
                </a:lnTo>
                <a:lnTo>
                  <a:pt x="3663964" y="6920"/>
                </a:lnTo>
                <a:lnTo>
                  <a:pt x="3667357" y="8651"/>
                </a:lnTo>
                <a:lnTo>
                  <a:pt x="3670359" y="10381"/>
                </a:lnTo>
                <a:lnTo>
                  <a:pt x="3673061" y="12111"/>
                </a:lnTo>
                <a:lnTo>
                  <a:pt x="3675518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4DB6AC"/>
              </a:gs>
              <a:gs pos="100000">
                <a:srgbClr val="4DB6AC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662017" y="3827264"/>
            <a:ext cx="3072403" cy="13841"/>
          </a:xfrm>
          <a:custGeom>
            <a:avLst/>
            <a:gdLst/>
            <a:ahLst/>
            <a:cxnLst/>
            <a:rect l="l" t="t" r="r" b="b"/>
            <a:pathLst>
              <a:path w="3072403" h="13841">
                <a:moveTo>
                  <a:pt x="71120" y="0"/>
                </a:moveTo>
                <a:lnTo>
                  <a:pt x="3001283" y="0"/>
                </a:lnTo>
                <a:lnTo>
                  <a:pt x="3016875" y="1730"/>
                </a:lnTo>
                <a:lnTo>
                  <a:pt x="3023197" y="3460"/>
                </a:lnTo>
                <a:lnTo>
                  <a:pt x="3027954" y="5190"/>
                </a:lnTo>
                <a:lnTo>
                  <a:pt x="3031885" y="6920"/>
                </a:lnTo>
                <a:lnTo>
                  <a:pt x="3035278" y="8651"/>
                </a:lnTo>
                <a:lnTo>
                  <a:pt x="3038280" y="10381"/>
                </a:lnTo>
                <a:lnTo>
                  <a:pt x="3040982" y="12111"/>
                </a:lnTo>
                <a:lnTo>
                  <a:pt x="3043439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5C6BC0"/>
              </a:gs>
              <a:gs pos="100000">
                <a:srgbClr val="5C6BC0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8000" t="50000" r="92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A0E1A">
                  <a:alpha val="70000"/>
                </a:srgbClr>
              </a:gs>
              <a:gs pos="40000">
                <a:srgbClr val="0A0E1A">
                  <a:alpha val="82000"/>
                </a:srgbClr>
              </a:gs>
              <a:gs pos="100000">
                <a:srgbClr val="0A0E1A">
                  <a:alpha val="95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alphaModFix amt="13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43750" y="0"/>
            <a:ext cx="2000250" cy="200025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00050" y="279350"/>
            <a:ext cx="35421" cy="400050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C9A84C"/>
              </a:gs>
              <a:gs pos="100000">
                <a:srgbClr val="5C6BC0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63612" y="257770"/>
            <a:ext cx="5908667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943"/>
              </a:lnSpc>
              <a:buNone/>
            </a:pPr>
            <a:r>
              <a:rPr lang="en-US" sz="1690" b="1" spc="-34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Holographic Mass &amp; the </a:t>
            </a:r>
            <a:pPr algn="l" indent="0" marL="0">
              <a:lnSpc>
                <a:spcPts val="1943"/>
              </a:lnSpc>
              <a:buNone/>
            </a:pPr>
            <a:r>
              <a:rPr lang="en-US" sz="1690" b="1" spc="-34" kern="0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Individuated Consciousness Structure</a:t>
            </a:r>
            <a:endParaRPr lang="en-US" sz="1690" dirty="0"/>
          </a:p>
        </p:txBody>
      </p:sp>
      <p:sp>
        <p:nvSpPr>
          <p:cNvPr id="11" name="Text 8"/>
          <p:cNvSpPr/>
          <p:nvPr/>
        </p:nvSpPr>
        <p:spPr>
          <a:xfrm>
            <a:off x="563612" y="533698"/>
            <a:ext cx="607433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spc="29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Planck-scale geometry to the topology of mind</a:t>
            </a:r>
            <a:endParaRPr lang="en-US" sz="73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360" y="1539925"/>
            <a:ext cx="857250" cy="85725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3210" y="2411016"/>
            <a:ext cx="125730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spc="39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HOLOGRAPHIC NESTING</a:t>
            </a:r>
            <a:endParaRPr lang="en-US" sz="560" dirty="0"/>
          </a:p>
        </p:txBody>
      </p:sp>
      <p:sp>
        <p:nvSpPr>
          <p:cNvPr id="14" name="Text 10"/>
          <p:cNvSpPr/>
          <p:nvPr/>
        </p:nvSpPr>
        <p:spPr>
          <a:xfrm>
            <a:off x="1857970" y="921841"/>
            <a:ext cx="1335274" cy="180231"/>
          </a:xfrm>
          <a:prstGeom prst="roundRect">
            <a:avLst>
              <a:gd name="adj" fmla="val 79626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45000"/>
              </a:srgbClr>
            </a:solidFill>
          </a:ln>
        </p:spPr>
        <p:txBody>
          <a:bodyPr wrap="none" lIns="189171" tIns="21590" rIns="86360" bIns="21590" rtlCol="0" anchor="ctr"/>
          <a:lstStyle/>
          <a:p>
            <a:pPr algn="l" indent="0" marL="0">
              <a:buNone/>
            </a:pPr>
            <a:r>
              <a:rPr lang="en-US" sz="620" b="1" spc="87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HOLOGRAPHIC MASS</a:t>
            </a:r>
            <a:endParaRPr lang="en-US" sz="62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14162" y="945588"/>
            <a:ext cx="132588" cy="1325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857970" y="1244054"/>
            <a:ext cx="1857970" cy="2057102"/>
          </a:xfrm>
          <a:prstGeom prst="roundRect">
            <a:avLst>
              <a:gd name="adj" fmla="val 3828"/>
            </a:avLst>
          </a:prstGeom>
          <a:solidFill>
            <a:srgbClr val="12182E">
              <a:alpha val="82000"/>
            </a:srgbClr>
          </a:solidFill>
          <a:ln w="9525">
            <a:solidFill>
              <a:srgbClr val="5C6BC0">
                <a:alpha val="2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1981795" y="1353889"/>
            <a:ext cx="177135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44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Haramein Holographic Formula</a:t>
            </a:r>
            <a:endParaRPr lang="en-US" sz="730" dirty="0"/>
          </a:p>
        </p:txBody>
      </p:sp>
      <p:sp>
        <p:nvSpPr>
          <p:cNvPr id="18" name="Text 13"/>
          <p:cNvSpPr/>
          <p:nvPr/>
        </p:nvSpPr>
        <p:spPr>
          <a:xfrm>
            <a:off x="1965692" y="1550045"/>
            <a:ext cx="1642527" cy="343793"/>
          </a:xfrm>
          <a:prstGeom prst="roundRect">
            <a:avLst>
              <a:gd name="adj" fmla="val 16623"/>
            </a:avLst>
          </a:prstGeom>
          <a:solidFill>
            <a:srgbClr val="0A0E1A">
              <a:alpha val="8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100330" tIns="71120" rIns="100330" bIns="71120" rtlCol="0" anchor="t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</a:t>
            </a:r>
            <a:pPr algn="ctr" indent="0" marL="0">
              <a:lnSpc>
                <a:spcPts val="1440"/>
              </a:lnSpc>
              <a:buNone/>
            </a:pPr>
            <a:r>
              <a:rPr lang="en-US" sz="675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</a:t>
            </a:r>
            <a:pPr algn="ctr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η</a:t>
            </a:r>
            <a:pPr algn="ctr" indent="0" marL="0">
              <a:lnSpc>
                <a:spcPts val="1440"/>
              </a:lnSpc>
              <a:buNone/>
            </a:pPr>
            <a:r>
              <a:rPr lang="en-US" sz="675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pPr algn="ctr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/ η</a:t>
            </a:r>
            <a:pPr algn="ctr" indent="0" marL="0">
              <a:lnSpc>
                <a:spcPts val="1440"/>
              </a:lnSpc>
              <a:buNone/>
            </a:pPr>
            <a:r>
              <a:rPr lang="en-US" sz="675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pPr algn="ctr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· m</a:t>
            </a:r>
            <a:pPr algn="ctr" indent="0" marL="0">
              <a:lnSpc>
                <a:spcPts val="1440"/>
              </a:lnSpc>
              <a:buNone/>
            </a:pPr>
            <a:r>
              <a:rPr lang="en-US" sz="675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PSU</a:t>
            </a:r>
            <a:pPr algn="ctr" indent="0" marL="0">
              <a:lnSpc>
                <a:spcPts val="1440"/>
              </a:lnSpc>
              <a:buNone/>
            </a:pP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965692" y="1993999"/>
            <a:ext cx="1642527" cy="247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PSU count ÷ Volume PSU count × PSU mass</a:t>
            </a:r>
            <a:endParaRPr lang="en-US" sz="620" dirty="0"/>
          </a:p>
        </p:txBody>
      </p:sp>
      <p:sp>
        <p:nvSpPr>
          <p:cNvPr id="20" name="Text 15"/>
          <p:cNvSpPr/>
          <p:nvPr/>
        </p:nvSpPr>
        <p:spPr>
          <a:xfrm>
            <a:off x="2074366" y="2294781"/>
            <a:ext cx="156294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η</a:t>
            </a:r>
            <a:pPr algn="l" indent="0" marL="0">
              <a:lnSpc>
                <a:spcPts val="1022"/>
              </a:lnSpc>
              <a:buNone/>
            </a:pPr>
            <a:r>
              <a:rPr lang="en-US" sz="548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PSUs at proton surface ≈ 10</a:t>
            </a:r>
            <a:pPr algn="l" indent="0" marL="0">
              <a:lnSpc>
                <a:spcPts val="1022"/>
              </a:lnSpc>
              <a:buNone/>
            </a:pPr>
            <a:r>
              <a:rPr lang="en-US" sz="548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730" dirty="0"/>
          </a:p>
        </p:txBody>
      </p:sp>
      <p:sp>
        <p:nvSpPr>
          <p:cNvPr id="21" name="Text 16"/>
          <p:cNvSpPr/>
          <p:nvPr/>
        </p:nvSpPr>
        <p:spPr>
          <a:xfrm>
            <a:off x="1981795" y="2323951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2074366" y="2459980"/>
            <a:ext cx="1560002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η</a:t>
            </a:r>
            <a:pPr algn="l" indent="0" marL="0">
              <a:lnSpc>
                <a:spcPts val="1022"/>
              </a:lnSpc>
              <a:buNone/>
            </a:pPr>
            <a:r>
              <a:rPr lang="en-US" sz="548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PSUs in proton volume ≈ 10</a:t>
            </a:r>
            <a:pPr algn="l" indent="0" marL="0">
              <a:lnSpc>
                <a:spcPts val="1022"/>
              </a:lnSpc>
              <a:buNone/>
            </a:pPr>
            <a:r>
              <a:rPr lang="en-US" sz="548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730" dirty="0"/>
          </a:p>
        </p:txBody>
      </p:sp>
      <p:sp>
        <p:nvSpPr>
          <p:cNvPr id="23" name="Text 18"/>
          <p:cNvSpPr/>
          <p:nvPr/>
        </p:nvSpPr>
        <p:spPr>
          <a:xfrm>
            <a:off x="1981795" y="2489150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2074366" y="2625179"/>
            <a:ext cx="1548104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 m</a:t>
            </a:r>
            <a:pPr algn="l" indent="0" marL="0">
              <a:lnSpc>
                <a:spcPts val="1022"/>
              </a:lnSpc>
              <a:buNone/>
            </a:pPr>
            <a:r>
              <a:rPr lang="en-US" sz="548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agrees to within &lt;1% of measured value</a:t>
            </a:r>
            <a:endParaRPr lang="en-US" sz="730" dirty="0"/>
          </a:p>
        </p:txBody>
      </p:sp>
      <p:sp>
        <p:nvSpPr>
          <p:cNvPr id="25" name="Text 20"/>
          <p:cNvSpPr/>
          <p:nvPr/>
        </p:nvSpPr>
        <p:spPr>
          <a:xfrm>
            <a:off x="1981795" y="2654350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1981795" y="2884736"/>
            <a:ext cx="1610320" cy="315784"/>
          </a:xfrm>
          <a:prstGeom prst="rect">
            <a:avLst/>
          </a:prstGeom>
          <a:noFill/>
          <a:ln/>
        </p:spPr>
        <p:txBody>
          <a:bodyPr wrap="none" lIns="102116" tIns="49530" rIns="0" bIns="0" rtlCol="0" anchor="ctr"/>
          <a:lstStyle/>
          <a:p>
            <a:pPr algn="l" indent="0" marL="0">
              <a:buNone/>
            </a:pPr>
            <a:r>
              <a:rPr lang="en-US" sz="65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Haramein Holographic Solution (2013, 2019)</a:t>
            </a:r>
            <a:endParaRPr lang="en-US" sz="650" dirty="0"/>
          </a:p>
        </p:txBody>
      </p:sp>
      <p:sp>
        <p:nvSpPr>
          <p:cNvPr id="27" name="Text 22"/>
          <p:cNvSpPr/>
          <p:nvPr/>
        </p:nvSpPr>
        <p:spPr>
          <a:xfrm>
            <a:off x="1981795" y="2884736"/>
            <a:ext cx="1610320" cy="9525"/>
          </a:xfrm>
          <a:prstGeom prst="rect">
            <a:avLst/>
          </a:prstGeom>
          <a:solidFill>
            <a:srgbClr val="5C6BC0">
              <a:alpha val="1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44969" y="3001202"/>
            <a:ext cx="132588" cy="13258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3786932" y="1244054"/>
            <a:ext cx="4957018" cy="2057102"/>
          </a:xfrm>
          <a:prstGeom prst="roundRect">
            <a:avLst>
              <a:gd name="adj" fmla="val 3457"/>
            </a:avLst>
          </a:prstGeom>
          <a:solidFill>
            <a:srgbClr val="12182E">
              <a:alpha val="82000"/>
            </a:srgbClr>
          </a:solidFill>
          <a:ln w="9525">
            <a:solidFill>
              <a:srgbClr val="5C6BC0">
                <a:alpha val="2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4"/>
          <p:cNvSpPr/>
          <p:nvPr/>
        </p:nvSpPr>
        <p:spPr>
          <a:xfrm>
            <a:off x="3910757" y="1353889"/>
            <a:ext cx="518030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44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PSU Bandwidth Hierarchy</a:t>
            </a:r>
            <a:endParaRPr lang="en-US" sz="730" dirty="0"/>
          </a:p>
        </p:txBody>
      </p:sp>
      <p:sp>
        <p:nvSpPr>
          <p:cNvPr id="31" name="Text 25"/>
          <p:cNvSpPr/>
          <p:nvPr/>
        </p:nvSpPr>
        <p:spPr>
          <a:xfrm>
            <a:off x="3910757" y="1599456"/>
            <a:ext cx="1095524" cy="299591"/>
          </a:xfrm>
          <a:prstGeom prst="roundRect">
            <a:avLst>
              <a:gd name="adj" fmla="val 7207"/>
            </a:avLst>
          </a:prstGeom>
          <a:gradFill rotWithShape="1">
            <a:gsLst>
              <a:gs pos="0">
                <a:srgbClr val="5C6BC0"/>
              </a:gs>
              <a:gs pos="100000">
                <a:srgbClr val="5C6BC0">
                  <a:alpha val="4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6"/>
          <p:cNvSpPr/>
          <p:nvPr/>
        </p:nvSpPr>
        <p:spPr>
          <a:xfrm>
            <a:off x="4273242" y="1920627"/>
            <a:ext cx="370403" cy="325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Observable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Universe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1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10¹⁸⁵ PSUs</a:t>
            </a:r>
            <a:endParaRPr lang="en-US" sz="560" dirty="0"/>
          </a:p>
        </p:txBody>
      </p:sp>
      <p:sp>
        <p:nvSpPr>
          <p:cNvPr id="33" name="Text 27"/>
          <p:cNvSpPr/>
          <p:nvPr/>
        </p:nvSpPr>
        <p:spPr>
          <a:xfrm>
            <a:off x="5041702" y="1844129"/>
            <a:ext cx="4191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C6BC0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900" dirty="0"/>
          </a:p>
        </p:txBody>
      </p:sp>
      <p:sp>
        <p:nvSpPr>
          <p:cNvPr id="34" name="Text 28"/>
          <p:cNvSpPr/>
          <p:nvPr/>
        </p:nvSpPr>
        <p:spPr>
          <a:xfrm>
            <a:off x="5115223" y="1634877"/>
            <a:ext cx="1095673" cy="228600"/>
          </a:xfrm>
          <a:prstGeom prst="roundRect">
            <a:avLst>
              <a:gd name="adj" fmla="val 9444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4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29"/>
          <p:cNvSpPr/>
          <p:nvPr/>
        </p:nvSpPr>
        <p:spPr>
          <a:xfrm>
            <a:off x="5538276" y="1885057"/>
            <a:ext cx="249567" cy="325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1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~10⁴⁰</a:t>
            </a:r>
            <a:endParaRPr lang="en-US" sz="560" dirty="0"/>
          </a:p>
        </p:txBody>
      </p:sp>
      <p:sp>
        <p:nvSpPr>
          <p:cNvPr id="36" name="Text 30"/>
          <p:cNvSpPr/>
          <p:nvPr/>
        </p:nvSpPr>
        <p:spPr>
          <a:xfrm>
            <a:off x="6246316" y="1844129"/>
            <a:ext cx="4191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C6BC0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900" dirty="0"/>
          </a:p>
        </p:txBody>
      </p:sp>
      <p:sp>
        <p:nvSpPr>
          <p:cNvPr id="37" name="Text 31"/>
          <p:cNvSpPr/>
          <p:nvPr/>
        </p:nvSpPr>
        <p:spPr>
          <a:xfrm>
            <a:off x="6319838" y="1670447"/>
            <a:ext cx="1095673" cy="157460"/>
          </a:xfrm>
          <a:prstGeom prst="roundRect">
            <a:avLst>
              <a:gd name="adj" fmla="val 13711"/>
            </a:avLst>
          </a:prstGeom>
          <a:gradFill rotWithShape="1">
            <a:gsLst>
              <a:gs pos="0">
                <a:srgbClr val="4DB6AC"/>
              </a:gs>
              <a:gs pos="100000">
                <a:srgbClr val="4DB6AC">
                  <a:alpha val="4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6734845" y="1849487"/>
            <a:ext cx="265658" cy="325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10" dirty="0">
                <a:solidFill>
                  <a:srgbClr val="4DB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~10³⁷</a:t>
            </a:r>
            <a:endParaRPr lang="en-US" sz="560" dirty="0"/>
          </a:p>
        </p:txBody>
      </p:sp>
      <p:sp>
        <p:nvSpPr>
          <p:cNvPr id="39" name="Text 33"/>
          <p:cNvSpPr/>
          <p:nvPr/>
        </p:nvSpPr>
        <p:spPr>
          <a:xfrm>
            <a:off x="7450931" y="1844129"/>
            <a:ext cx="4191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5C6BC0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900" dirty="0"/>
          </a:p>
        </p:txBody>
      </p:sp>
      <p:sp>
        <p:nvSpPr>
          <p:cNvPr id="40" name="Text 34"/>
          <p:cNvSpPr/>
          <p:nvPr/>
        </p:nvSpPr>
        <p:spPr>
          <a:xfrm>
            <a:off x="7524452" y="1702891"/>
            <a:ext cx="1095673" cy="92571"/>
          </a:xfrm>
          <a:prstGeom prst="roundRect">
            <a:avLst>
              <a:gd name="adj" fmla="val 23323"/>
            </a:avLst>
          </a:prstGeom>
          <a:gradFill rotWithShape="1">
            <a:gsLst>
              <a:gs pos="0">
                <a:srgbClr val="7986CB"/>
              </a:gs>
              <a:gs pos="100000">
                <a:srgbClr val="7986CB">
                  <a:alpha val="4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5"/>
          <p:cNvSpPr/>
          <p:nvPr/>
        </p:nvSpPr>
        <p:spPr>
          <a:xfrm>
            <a:off x="7951454" y="1817043"/>
            <a:ext cx="241521" cy="325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br/>
            <a:pPr algn="ctr" indent="0" marL="0">
              <a:lnSpc>
                <a:spcPts val="840"/>
              </a:lnSpc>
              <a:buNone/>
            </a:pPr>
            <a:r>
              <a:rPr lang="en-US" sz="51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~10³³</a:t>
            </a:r>
            <a:endParaRPr lang="en-US" sz="560" dirty="0"/>
          </a:p>
        </p:txBody>
      </p:sp>
      <p:sp>
        <p:nvSpPr>
          <p:cNvPr id="42" name="Text 36"/>
          <p:cNvSpPr/>
          <p:nvPr/>
        </p:nvSpPr>
        <p:spPr>
          <a:xfrm>
            <a:off x="3910757" y="2302073"/>
            <a:ext cx="4803556" cy="2512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hierarchical level encodes a complete holographic record of the whole — </a:t>
            </a:r>
            <a:pPr algn="l" indent="0" marL="0">
              <a:lnSpc>
                <a:spcPts val="943"/>
              </a:lnSpc>
              <a:buNone/>
            </a:pPr>
            <a:r>
              <a:rPr lang="en-US" sz="650" i="1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is conserved across all scales</a:t>
            </a:r>
            <a:pPr algn="l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Surface-to-volume PSU ratios determine mass and charge.</a:t>
            </a:r>
            <a:endParaRPr lang="en-US" sz="650" dirty="0"/>
          </a:p>
        </p:txBody>
      </p:sp>
      <p:sp>
        <p:nvSpPr>
          <p:cNvPr id="43" name="Text 37"/>
          <p:cNvSpPr/>
          <p:nvPr/>
        </p:nvSpPr>
        <p:spPr>
          <a:xfrm>
            <a:off x="400050" y="3401467"/>
            <a:ext cx="83439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5C6BC0">
                  <a:alpha val="30000"/>
                </a:srgbClr>
              </a:gs>
              <a:gs pos="70000">
                <a:srgbClr val="5C6BC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4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0360" y="3933230"/>
            <a:ext cx="857250" cy="857250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443210" y="4804321"/>
            <a:ext cx="125730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spc="39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ICS TORUS PATTERN</a:t>
            </a:r>
            <a:endParaRPr lang="en-US" sz="560" dirty="0"/>
          </a:p>
        </p:txBody>
      </p:sp>
      <p:sp>
        <p:nvSpPr>
          <p:cNvPr id="46" name="Text 39"/>
          <p:cNvSpPr/>
          <p:nvPr/>
        </p:nvSpPr>
        <p:spPr>
          <a:xfrm>
            <a:off x="1857970" y="3509367"/>
            <a:ext cx="7023699" cy="180231"/>
          </a:xfrm>
          <a:prstGeom prst="roundRect">
            <a:avLst>
              <a:gd name="adj" fmla="val 79626"/>
            </a:avLst>
          </a:prstGeom>
          <a:solidFill>
            <a:srgbClr val="4DB6AC">
              <a:alpha val="12000"/>
            </a:srgbClr>
          </a:solidFill>
          <a:ln w="9525">
            <a:solidFill>
              <a:srgbClr val="4DB6AC">
                <a:alpha val="40000"/>
              </a:srgbClr>
            </a:solidFill>
          </a:ln>
        </p:spPr>
        <p:txBody>
          <a:bodyPr wrap="none" lIns="189171" tIns="21590" rIns="86360" bIns="21590" rtlCol="0" anchor="ctr"/>
          <a:lstStyle/>
          <a:p>
            <a:pPr algn="l" indent="0" marL="0">
              <a:buNone/>
            </a:pPr>
            <a:r>
              <a:rPr lang="en-US" sz="620" b="1" spc="87" kern="0" dirty="0">
                <a:solidFill>
                  <a:srgbClr val="4DB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ICS — INDIVIDUATED CONSCIOUSNESS STRUCTURE</a:t>
            </a:r>
            <a:endParaRPr lang="en-US" sz="620" dirty="0"/>
          </a:p>
        </p:txBody>
      </p:sp>
      <p:pic>
        <p:nvPicPr>
          <p:cNvPr id="47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14162" y="3533114"/>
            <a:ext cx="132588" cy="132588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1857970" y="3817739"/>
            <a:ext cx="3723531" cy="1325761"/>
          </a:xfrm>
          <a:prstGeom prst="roundRect">
            <a:avLst>
              <a:gd name="adj" fmla="val 5364"/>
            </a:avLst>
          </a:prstGeom>
          <a:solidFill>
            <a:srgbClr val="12182E">
              <a:alpha val="82000"/>
            </a:srgbClr>
          </a:solidFill>
          <a:ln w="9525">
            <a:solidFill>
              <a:srgbClr val="5C6BC0">
                <a:alpha val="2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1"/>
          <p:cNvSpPr/>
          <p:nvPr/>
        </p:nvSpPr>
        <p:spPr>
          <a:xfrm>
            <a:off x="1981795" y="3927574"/>
            <a:ext cx="3823469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44" kern="0" dirty="0">
                <a:solidFill>
                  <a:srgbClr val="4DB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Geometric Consciousness</a:t>
            </a:r>
            <a:endParaRPr lang="en-US" sz="730" dirty="0"/>
          </a:p>
        </p:txBody>
      </p:sp>
      <p:sp>
        <p:nvSpPr>
          <p:cNvPr id="50" name="Text 42"/>
          <p:cNvSpPr/>
          <p:nvPr/>
        </p:nvSpPr>
        <p:spPr>
          <a:xfrm>
            <a:off x="2074366" y="4123730"/>
            <a:ext cx="3450976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Consciousness is a </a:t>
            </a:r>
            <a:pPr algn="l" indent="0" marL="0">
              <a:lnSpc>
                <a:spcPts val="1022"/>
              </a:lnSpc>
              <a:buNone/>
            </a:pPr>
            <a:r>
              <a:rPr lang="en-US" sz="730" i="1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geometric property of the vacuum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not a product of neural chemistry</a:t>
            </a:r>
            <a:endParaRPr lang="en-US" sz="730" dirty="0"/>
          </a:p>
        </p:txBody>
      </p:sp>
      <p:sp>
        <p:nvSpPr>
          <p:cNvPr id="51" name="Text 43"/>
          <p:cNvSpPr/>
          <p:nvPr/>
        </p:nvSpPr>
        <p:spPr>
          <a:xfrm>
            <a:off x="1981795" y="4152900"/>
            <a:ext cx="43160" cy="43160"/>
          </a:xfrm>
          <a:prstGeom prst="ellipse">
            <a:avLst/>
          </a:prstGeom>
          <a:solidFill>
            <a:srgbClr val="4DB6A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4"/>
          <p:cNvSpPr/>
          <p:nvPr/>
        </p:nvSpPr>
        <p:spPr>
          <a:xfrm>
            <a:off x="2074366" y="4418707"/>
            <a:ext cx="3388162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ICS = a toroidal vacuum flow pattern </a:t>
            </a:r>
            <a:pPr algn="l" indent="0" marL="0">
              <a:lnSpc>
                <a:spcPts val="1022"/>
              </a:lnSpc>
              <a:buNone/>
            </a:pPr>
            <a:r>
              <a:rPr lang="en-US" sz="730" i="1" dirty="0">
                <a:solidFill>
                  <a:srgbClr val="B2D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tuned by the brain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not generated by it</a:t>
            </a:r>
            <a:endParaRPr lang="en-US" sz="730" dirty="0"/>
          </a:p>
        </p:txBody>
      </p:sp>
      <p:sp>
        <p:nvSpPr>
          <p:cNvPr id="53" name="Text 45"/>
          <p:cNvSpPr/>
          <p:nvPr/>
        </p:nvSpPr>
        <p:spPr>
          <a:xfrm>
            <a:off x="1981795" y="4447877"/>
            <a:ext cx="43160" cy="43160"/>
          </a:xfrm>
          <a:prstGeom prst="ellipse">
            <a:avLst/>
          </a:prstGeom>
          <a:solidFill>
            <a:srgbClr val="4DB6A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46"/>
          <p:cNvSpPr/>
          <p:nvPr/>
        </p:nvSpPr>
        <p:spPr>
          <a:xfrm>
            <a:off x="2074366" y="4583906"/>
            <a:ext cx="3450976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PSU consciousness measure 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Φ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coherent PSU phase-lock density in the toroidal node</a:t>
            </a:r>
            <a:endParaRPr lang="en-US" sz="730" dirty="0"/>
          </a:p>
        </p:txBody>
      </p:sp>
      <p:sp>
        <p:nvSpPr>
          <p:cNvPr id="55" name="Text 47"/>
          <p:cNvSpPr/>
          <p:nvPr/>
        </p:nvSpPr>
        <p:spPr>
          <a:xfrm>
            <a:off x="1981795" y="4613077"/>
            <a:ext cx="43160" cy="43160"/>
          </a:xfrm>
          <a:prstGeom prst="ellipse">
            <a:avLst/>
          </a:prstGeom>
          <a:solidFill>
            <a:srgbClr val="4DB6A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48"/>
          <p:cNvSpPr/>
          <p:nvPr/>
        </p:nvSpPr>
        <p:spPr>
          <a:xfrm>
            <a:off x="2074366" y="4878884"/>
            <a:ext cx="3450976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F5E6C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Φ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richer individuated experience; PSU bandwidth determines conscious resolution</a:t>
            </a:r>
            <a:endParaRPr lang="en-US" sz="730" dirty="0"/>
          </a:p>
        </p:txBody>
      </p:sp>
      <p:sp>
        <p:nvSpPr>
          <p:cNvPr id="57" name="Text 49"/>
          <p:cNvSpPr/>
          <p:nvPr/>
        </p:nvSpPr>
        <p:spPr>
          <a:xfrm>
            <a:off x="1981795" y="4908054"/>
            <a:ext cx="43160" cy="43160"/>
          </a:xfrm>
          <a:prstGeom prst="ellipse">
            <a:avLst/>
          </a:prstGeom>
          <a:solidFill>
            <a:srgbClr val="4DB6A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0"/>
          <p:cNvSpPr/>
          <p:nvPr/>
        </p:nvSpPr>
        <p:spPr>
          <a:xfrm>
            <a:off x="5652492" y="3817739"/>
            <a:ext cx="3091458" cy="1325761"/>
          </a:xfrm>
          <a:prstGeom prst="roundRect">
            <a:avLst>
              <a:gd name="adj" fmla="val 5364"/>
            </a:avLst>
          </a:prstGeom>
          <a:solidFill>
            <a:srgbClr val="12182E">
              <a:alpha val="82000"/>
            </a:srgbClr>
          </a:solidFill>
          <a:ln w="9525">
            <a:solidFill>
              <a:srgbClr val="5C6BC0">
                <a:alpha val="22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1"/>
          <p:cNvSpPr/>
          <p:nvPr/>
        </p:nvSpPr>
        <p:spPr>
          <a:xfrm>
            <a:off x="5776317" y="3927574"/>
            <a:ext cx="3128189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44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Bohm's Implicate Order</a:t>
            </a:r>
            <a:endParaRPr lang="en-US" sz="730" dirty="0"/>
          </a:p>
        </p:txBody>
      </p:sp>
      <p:sp>
        <p:nvSpPr>
          <p:cNvPr id="60" name="Text 52"/>
          <p:cNvSpPr/>
          <p:nvPr/>
        </p:nvSpPr>
        <p:spPr>
          <a:xfrm>
            <a:off x="5868888" y="4123730"/>
            <a:ext cx="2806261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ICS mirrors Bohm's </a:t>
            </a:r>
            <a:pPr algn="l" indent="0" marL="0">
              <a:lnSpc>
                <a:spcPts val="1022"/>
              </a:lnSpc>
              <a:buNone/>
            </a:pPr>
            <a:r>
              <a:rPr lang="en-US" sz="730" i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implicate order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consciousness enfolded in the vacuum, made explicit by matter</a:t>
            </a:r>
            <a:endParaRPr lang="en-US" sz="730" dirty="0"/>
          </a:p>
        </p:txBody>
      </p:sp>
      <p:sp>
        <p:nvSpPr>
          <p:cNvPr id="61" name="Text 53"/>
          <p:cNvSpPr/>
          <p:nvPr/>
        </p:nvSpPr>
        <p:spPr>
          <a:xfrm>
            <a:off x="5776317" y="4152900"/>
            <a:ext cx="43160" cy="4316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2" name="Text 54"/>
          <p:cNvSpPr/>
          <p:nvPr/>
        </p:nvSpPr>
        <p:spPr>
          <a:xfrm>
            <a:off x="5868888" y="4418707"/>
            <a:ext cx="2806261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Vacuum = holomovement carrying ICS as a standing geometric wave</a:t>
            </a:r>
            <a:endParaRPr lang="en-US" sz="730" dirty="0"/>
          </a:p>
        </p:txBody>
      </p:sp>
      <p:sp>
        <p:nvSpPr>
          <p:cNvPr id="63" name="Text 55"/>
          <p:cNvSpPr/>
          <p:nvPr/>
        </p:nvSpPr>
        <p:spPr>
          <a:xfrm>
            <a:off x="5776317" y="4447877"/>
            <a:ext cx="43160" cy="4316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56"/>
          <p:cNvSpPr/>
          <p:nvPr/>
        </p:nvSpPr>
        <p:spPr>
          <a:xfrm>
            <a:off x="5868888" y="4713684"/>
            <a:ext cx="2806261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acts as a </a:t>
            </a:r>
            <a:pPr algn="l" indent="0" marL="0">
              <a:lnSpc>
                <a:spcPts val="1022"/>
              </a:lnSpc>
              <a:buNone/>
            </a:pPr>
            <a:r>
              <a:rPr lang="en-US" sz="730" i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resonant antenna</a:t>
            </a:r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selecting and amplifying a PSU toroidal channel</a:t>
            </a:r>
            <a:endParaRPr lang="en-US" sz="730" dirty="0"/>
          </a:p>
        </p:txBody>
      </p:sp>
      <p:sp>
        <p:nvSpPr>
          <p:cNvPr id="65" name="Text 57"/>
          <p:cNvSpPr/>
          <p:nvPr/>
        </p:nvSpPr>
        <p:spPr>
          <a:xfrm>
            <a:off x="5776317" y="4742855"/>
            <a:ext cx="43160" cy="43160"/>
          </a:xfrm>
          <a:prstGeom prst="ellipse">
            <a:avLst/>
          </a:prstGeom>
          <a:solidFill>
            <a:srgbClr val="7986CB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58"/>
          <p:cNvSpPr/>
          <p:nvPr/>
        </p:nvSpPr>
        <p:spPr>
          <a:xfrm>
            <a:off x="5776317" y="5022652"/>
            <a:ext cx="2843808" cy="378634"/>
          </a:xfrm>
          <a:prstGeom prst="rect">
            <a:avLst/>
          </a:prstGeom>
          <a:solidFill>
            <a:srgbClr val="4DB6AC">
              <a:alpha val="7000"/>
            </a:srgbClr>
          </a:solidFill>
          <a:ln/>
        </p:spPr>
        <p:txBody>
          <a:bodyPr wrap="square" lIns="86360" tIns="49530" rIns="86360" bIns="4953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i="1" dirty="0">
                <a:solidFill>
                  <a:srgbClr val="B2DF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"Mind and matter are both enfolded in the implicate order of the vacuum." </a:t>
            </a:r>
            <a:pPr algn="l" indent="0" marL="0">
              <a:lnSpc>
                <a:spcPts val="1058"/>
              </a:lnSpc>
              <a:buNone/>
            </a:pPr>
            <a:r>
              <a:rPr lang="en-US" sz="620" i="1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 inspired by David Bohm</a:t>
            </a:r>
            <a:pPr algn="l" indent="0" marL="0">
              <a:lnSpc>
                <a:spcPts val="1058"/>
              </a:lnSpc>
              <a:buNone/>
            </a:pPr>
            <a:endParaRPr lang="en-US" sz="730" dirty="0"/>
          </a:p>
        </p:txBody>
      </p:sp>
      <p:sp>
        <p:nvSpPr>
          <p:cNvPr id="67" name="Text 59"/>
          <p:cNvSpPr/>
          <p:nvPr/>
        </p:nvSpPr>
        <p:spPr>
          <a:xfrm>
            <a:off x="5776317" y="5022652"/>
            <a:ext cx="19050" cy="120848"/>
          </a:xfrm>
          <a:prstGeom prst="rect">
            <a:avLst/>
          </a:prstGeom>
          <a:solidFill>
            <a:srgbClr val="4DB6A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071515" y="1131284"/>
            <a:ext cx="3000970" cy="3000970"/>
          </a:xfrm>
          <a:prstGeom prst="ellipse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70000">
                <a:srgbClr val="0A0E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2070" y="200620"/>
            <a:ext cx="807749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112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PILLAR VII — FIELD UNIFICATION</a:t>
            </a:r>
            <a:endParaRPr lang="en-US" sz="620" dirty="0"/>
          </a:p>
        </p:txBody>
      </p:sp>
      <p:sp>
        <p:nvSpPr>
          <p:cNvPr id="6" name="Text 4"/>
          <p:cNvSpPr/>
          <p:nvPr/>
        </p:nvSpPr>
        <p:spPr>
          <a:xfrm>
            <a:off x="372070" y="361801"/>
            <a:ext cx="7857202" cy="296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35"/>
              </a:lnSpc>
              <a:buNone/>
            </a:pPr>
            <a:r>
              <a:rPr lang="en-US" sz="2030" spc="-20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Continuous Flow Topology </a:t>
            </a:r>
            <a:pPr algn="l" indent="0" marL="0">
              <a:lnSpc>
                <a:spcPts val="2335"/>
              </a:lnSpc>
              <a:buNone/>
            </a:pPr>
            <a:r>
              <a:rPr lang="en-US" sz="1580" spc="-20" kern="0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— Unifying All Fields</a:t>
            </a:r>
            <a:endParaRPr lang="en-US" sz="2030" dirty="0"/>
          </a:p>
        </p:txBody>
      </p:sp>
      <p:sp>
        <p:nvSpPr>
          <p:cNvPr id="7" name="Text 5"/>
          <p:cNvSpPr/>
          <p:nvPr/>
        </p:nvSpPr>
        <p:spPr>
          <a:xfrm>
            <a:off x="342900" y="728960"/>
            <a:ext cx="1529736" cy="184696"/>
          </a:xfrm>
          <a:prstGeom prst="rect">
            <a:avLst/>
          </a:prstGeom>
          <a:noFill/>
          <a:ln/>
        </p:spPr>
        <p:txBody>
          <a:bodyPr wrap="none" lIns="0" tIns="0" rIns="0" bIns="57150" rtlCol="0" anchor="t"/>
          <a:lstStyle/>
          <a:p>
            <a:pPr algn="l" indent="0" marL="0">
              <a:buNone/>
            </a:pPr>
            <a:r>
              <a:rPr lang="en-US" sz="620" spc="87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FOUR FORCES AS ONE FLOW</a:t>
            </a:r>
            <a:endParaRPr lang="en-US" sz="620" dirty="0"/>
          </a:p>
        </p:txBody>
      </p:sp>
      <p:sp>
        <p:nvSpPr>
          <p:cNvPr id="8" name="Text 6"/>
          <p:cNvSpPr/>
          <p:nvPr/>
        </p:nvSpPr>
        <p:spPr>
          <a:xfrm>
            <a:off x="342900" y="904131"/>
            <a:ext cx="1499741" cy="9525"/>
          </a:xfrm>
          <a:prstGeom prst="rect">
            <a:avLst/>
          </a:prstGeom>
          <a:solidFill>
            <a:srgbClr val="7986CB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42900" y="1049387"/>
            <a:ext cx="70991" cy="70991"/>
          </a:xfrm>
          <a:prstGeom prst="ellipse">
            <a:avLst/>
          </a:prstGeom>
          <a:solidFill>
            <a:srgbClr val="EF5350"/>
          </a:solidFill>
          <a:ln/>
          <a:effectLst>
            <a:outerShdw sx="100000" sy="100000" kx="0" ky="0" algn="bl" rotWithShape="0" blurRad="43180" dist="50800" dir="16200000">
              <a:srgbClr val="ef5350">
                <a:alpha val="7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4882" y="1013966"/>
            <a:ext cx="1493535" cy="134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EF9A9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Gravity</a:t>
            </a:r>
            <a:endParaRPr lang="en-US" sz="730" dirty="0"/>
          </a:p>
        </p:txBody>
      </p:sp>
      <p:sp>
        <p:nvSpPr>
          <p:cNvPr id="11" name="Text 9"/>
          <p:cNvSpPr/>
          <p:nvPr/>
        </p:nvSpPr>
        <p:spPr>
          <a:xfrm>
            <a:off x="484882" y="1155948"/>
            <a:ext cx="1384914" cy="394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6"/>
              </a:lnSpc>
              <a:buNone/>
            </a:pPr>
            <a:r>
              <a:rPr lang="en-US" sz="68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Large-scale accumulative flow convergence — the inward pull of counterspace</a:t>
            </a:r>
            <a:endParaRPr lang="en-US" sz="680" dirty="0"/>
          </a:p>
        </p:txBody>
      </p:sp>
      <p:sp>
        <p:nvSpPr>
          <p:cNvPr id="12" name="Text 10"/>
          <p:cNvSpPr/>
          <p:nvPr/>
        </p:nvSpPr>
        <p:spPr>
          <a:xfrm>
            <a:off x="342900" y="1637854"/>
            <a:ext cx="70991" cy="70991"/>
          </a:xfrm>
          <a:prstGeom prst="ellipse">
            <a:avLst/>
          </a:prstGeom>
          <a:solidFill>
            <a:srgbClr val="42A5F5"/>
          </a:solidFill>
          <a:ln/>
          <a:effectLst>
            <a:outerShdw sx="100000" sy="100000" kx="0" ky="0" algn="bl" rotWithShape="0" blurRad="43180" dist="50800" dir="16200000">
              <a:srgbClr val="42a5f5">
                <a:alpha val="7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4882" y="1602432"/>
            <a:ext cx="1493535" cy="134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90CAF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Electromagnetism</a:t>
            </a:r>
            <a:endParaRPr lang="en-US" sz="730" dirty="0"/>
          </a:p>
        </p:txBody>
      </p:sp>
      <p:sp>
        <p:nvSpPr>
          <p:cNvPr id="14" name="Text 12"/>
          <p:cNvSpPr/>
          <p:nvPr/>
        </p:nvSpPr>
        <p:spPr>
          <a:xfrm>
            <a:off x="484882" y="1744414"/>
            <a:ext cx="1384914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6"/>
              </a:lnSpc>
              <a:buNone/>
            </a:pPr>
            <a:r>
              <a:rPr lang="en-US" sz="68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Oscillatory projector-accumulator coupling at medium scales</a:t>
            </a:r>
            <a:endParaRPr lang="en-US" sz="680" dirty="0"/>
          </a:p>
        </p:txBody>
      </p:sp>
      <p:sp>
        <p:nvSpPr>
          <p:cNvPr id="15" name="Text 13"/>
          <p:cNvSpPr/>
          <p:nvPr/>
        </p:nvSpPr>
        <p:spPr>
          <a:xfrm>
            <a:off x="342900" y="2101155"/>
            <a:ext cx="70991" cy="70991"/>
          </a:xfrm>
          <a:prstGeom prst="ellipse">
            <a:avLst/>
          </a:prstGeom>
          <a:solidFill>
            <a:srgbClr val="66BB6A"/>
          </a:solidFill>
          <a:ln/>
          <a:effectLst>
            <a:outerShdw sx="100000" sy="100000" kx="0" ky="0" algn="bl" rotWithShape="0" blurRad="43180" dist="50800" dir="16200000">
              <a:srgbClr val="66bb6a">
                <a:alpha val="7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84882" y="2065734"/>
            <a:ext cx="1493535" cy="134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A5D6A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Strong Force</a:t>
            </a:r>
            <a:endParaRPr lang="en-US" sz="730" dirty="0"/>
          </a:p>
        </p:txBody>
      </p:sp>
      <p:sp>
        <p:nvSpPr>
          <p:cNvPr id="17" name="Text 15"/>
          <p:cNvSpPr/>
          <p:nvPr/>
        </p:nvSpPr>
        <p:spPr>
          <a:xfrm>
            <a:off x="484882" y="2207716"/>
            <a:ext cx="1384914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6"/>
              </a:lnSpc>
              <a:buNone/>
            </a:pPr>
            <a:r>
              <a:rPr lang="en-US" sz="68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PSU close-packing geometry at the Planck-scale lattice core</a:t>
            </a:r>
            <a:endParaRPr lang="en-US" sz="680" dirty="0"/>
          </a:p>
        </p:txBody>
      </p:sp>
      <p:sp>
        <p:nvSpPr>
          <p:cNvPr id="18" name="Text 16"/>
          <p:cNvSpPr/>
          <p:nvPr/>
        </p:nvSpPr>
        <p:spPr>
          <a:xfrm>
            <a:off x="342900" y="2564457"/>
            <a:ext cx="70991" cy="70991"/>
          </a:xfrm>
          <a:prstGeom prst="ellipse">
            <a:avLst/>
          </a:prstGeom>
          <a:solidFill>
            <a:srgbClr val="FFA726"/>
          </a:solidFill>
          <a:ln/>
          <a:effectLst>
            <a:outerShdw sx="100000" sy="100000" kx="0" ky="0" algn="bl" rotWithShape="0" blurRad="43180" dist="50800" dir="16200000">
              <a:srgbClr val="ffa726">
                <a:alpha val="7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4882" y="2529036"/>
            <a:ext cx="1493535" cy="134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FFCC8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Weak Force</a:t>
            </a:r>
            <a:endParaRPr lang="en-US" sz="730" dirty="0"/>
          </a:p>
        </p:txBody>
      </p:sp>
      <p:sp>
        <p:nvSpPr>
          <p:cNvPr id="20" name="Text 18"/>
          <p:cNvSpPr/>
          <p:nvPr/>
        </p:nvSpPr>
        <p:spPr>
          <a:xfrm>
            <a:off x="484882" y="2671018"/>
            <a:ext cx="1384914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86"/>
              </a:lnSpc>
              <a:buNone/>
            </a:pPr>
            <a:r>
              <a:rPr lang="en-US" sz="68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field phase transition at vacuum geometry boundaries</a:t>
            </a:r>
            <a:endParaRPr lang="en-US" sz="680" dirty="0"/>
          </a:p>
        </p:txBody>
      </p:sp>
      <p:sp>
        <p:nvSpPr>
          <p:cNvPr id="21" name="Text 19"/>
          <p:cNvSpPr/>
          <p:nvPr/>
        </p:nvSpPr>
        <p:spPr>
          <a:xfrm>
            <a:off x="342900" y="3049488"/>
            <a:ext cx="1499741" cy="513225"/>
          </a:xfrm>
          <a:prstGeom prst="rect">
            <a:avLst/>
          </a:prstGeom>
          <a:noFill/>
          <a:ln/>
        </p:spPr>
        <p:txBody>
          <a:bodyPr wrap="square" lIns="0" tIns="100330" rIns="0" bIns="0" rtlCol="0" anchor="t"/>
          <a:lstStyle/>
          <a:p>
            <a:pPr algn="l" indent="0" marL="0">
              <a:buNone/>
            </a:pPr>
            <a:r>
              <a:rPr lang="en-US" sz="68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"The torus is the universal self-referencing flow — the shape reality folds through itself."</a:t>
            </a:r>
            <a:endParaRPr lang="en-US" sz="680" dirty="0"/>
          </a:p>
        </p:txBody>
      </p:sp>
      <p:sp>
        <p:nvSpPr>
          <p:cNvPr id="22" name="Text 20"/>
          <p:cNvSpPr/>
          <p:nvPr/>
        </p:nvSpPr>
        <p:spPr>
          <a:xfrm>
            <a:off x="342900" y="3049488"/>
            <a:ext cx="1499741" cy="9525"/>
          </a:xfrm>
          <a:prstGeom prst="rect">
            <a:avLst/>
          </a:prstGeom>
          <a:solidFill>
            <a:srgbClr val="7986CB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42900" y="3648075"/>
            <a:ext cx="1499741" cy="628654"/>
          </a:xfrm>
          <a:prstGeom prst="roundRect">
            <a:avLst>
              <a:gd name="adj" fmla="val 9091"/>
            </a:avLst>
          </a:prstGeom>
          <a:solidFill>
            <a:srgbClr val="5C6BC0">
              <a:alpha val="10000"/>
            </a:srgbClr>
          </a:solidFill>
          <a:ln w="9525">
            <a:solidFill>
              <a:srgbClr val="5C6BC0">
                <a:alpha val="30000"/>
              </a:srgbClr>
            </a:solidFill>
          </a:ln>
        </p:spPr>
        <p:txBody>
          <a:bodyPr wrap="square" lIns="86360" tIns="71120" rIns="86360" bIns="71120" rtlCol="0" anchor="t"/>
          <a:lstStyle/>
          <a:p>
            <a:pPr algn="ctr" indent="0" marL="0">
              <a:buNone/>
            </a:pPr>
            <a:r>
              <a:rPr lang="en-US" sz="620" spc="62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FLOW UNIFICATION</a:t>
            </a:r>
            <a:endParaRPr lang="en-US" sz="620" dirty="0"/>
          </a:p>
          <a:p>
            <a:pPr algn="ctr" indent="0" marL="0">
              <a:buNone/>
            </a:pPr>
            <a:r>
              <a:rPr lang="en-US" sz="840" spc="42" kern="0" dirty="0">
                <a:solidFill>
                  <a:srgbClr val="C5CAE9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𝐅</a:t>
            </a:r>
            <a:pPr algn="ctr" indent="0" marL="0">
              <a:buNone/>
            </a:pPr>
            <a:r>
              <a:rPr lang="en-US" sz="620" spc="42" kern="0" dirty="0">
                <a:solidFill>
                  <a:srgbClr val="C5CAE9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total</a:t>
            </a:r>
            <a:pPr algn="ctr" indent="0" marL="0">
              <a:buNone/>
            </a:pPr>
            <a:r>
              <a:rPr lang="en-US" sz="840" spc="42" kern="0" dirty="0">
                <a:solidFill>
                  <a:srgbClr val="C5CAE9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∮ </a:t>
            </a:r>
            <a:pPr algn="ctr" indent="0" marL="0">
              <a:buNone/>
            </a:pPr>
            <a:r>
              <a:rPr lang="en-US" sz="840" i="1" spc="42" kern="0" dirty="0">
                <a:solidFill>
                  <a:srgbClr val="9FA8D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𝒯</a:t>
            </a:r>
            <a:pPr algn="ctr" indent="0" marL="0">
              <a:buNone/>
            </a:pPr>
            <a:r>
              <a:rPr lang="en-US" sz="560" spc="42" kern="0" dirty="0">
                <a:solidFill>
                  <a:srgbClr val="C5CAE9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μν</a:t>
            </a:r>
            <a:pPr algn="ctr" indent="0" marL="0">
              <a:buNone/>
            </a:pPr>
            <a:r>
              <a:rPr lang="en-US" sz="840" spc="42" kern="0" dirty="0">
                <a:solidFill>
                  <a:srgbClr val="C5CAE9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d</a:t>
            </a:r>
            <a:pPr algn="ctr" indent="0" marL="0">
              <a:buNone/>
            </a:pPr>
            <a:r>
              <a:rPr lang="en-US" sz="840" i="1" spc="42" kern="0" dirty="0">
                <a:solidFill>
                  <a:srgbClr val="C5CAE9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pPr algn="ctr" indent="0" marL="0">
              <a:buNone/>
            </a:pPr>
            <a:pPr algn="ctr" indent="0" marL="0">
              <a:buNone/>
            </a:pPr>
            <a:endParaRPr lang="en-US" sz="620" dirty="0"/>
          </a:p>
          <a:p>
            <a:pPr algn="ctr" indent="0" marL="0">
              <a:buNone/>
            </a:pPr>
            <a:r>
              <a:rPr lang="en-US" sz="560" dirty="0">
                <a:solidFill>
                  <a:srgbClr val="5C6BC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Toroidal stress-flow tensor</a:t>
            </a:r>
            <a:endParaRPr lang="en-US" sz="620" dirty="0"/>
          </a:p>
        </p:txBody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5120" y="628650"/>
            <a:ext cx="3643313" cy="3000375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7457480" y="728960"/>
            <a:ext cx="1399032" cy="184696"/>
          </a:xfrm>
          <a:prstGeom prst="rect">
            <a:avLst/>
          </a:prstGeom>
          <a:noFill/>
          <a:ln/>
        </p:spPr>
        <p:txBody>
          <a:bodyPr wrap="none" lIns="0" tIns="0" rIns="0" bIns="57150" rtlCol="0" anchor="t"/>
          <a:lstStyle/>
          <a:p>
            <a:pPr algn="l" indent="0" marL="0">
              <a:buNone/>
            </a:pPr>
            <a:r>
              <a:rPr lang="en-US" sz="620" spc="87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GEOMETRIC PROPERTIES</a:t>
            </a:r>
            <a:endParaRPr lang="en-US" sz="620" dirty="0"/>
          </a:p>
        </p:txBody>
      </p:sp>
      <p:sp>
        <p:nvSpPr>
          <p:cNvPr id="26" name="Text 23"/>
          <p:cNvSpPr/>
          <p:nvPr/>
        </p:nvSpPr>
        <p:spPr>
          <a:xfrm>
            <a:off x="7457480" y="904131"/>
            <a:ext cx="1371600" cy="9525"/>
          </a:xfrm>
          <a:prstGeom prst="rect">
            <a:avLst/>
          </a:prstGeom>
          <a:solidFill>
            <a:srgbClr val="7986CB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7457480" y="1013966"/>
            <a:ext cx="1371600" cy="642144"/>
          </a:xfrm>
          <a:prstGeom prst="rect">
            <a:avLst/>
          </a:prstGeom>
          <a:solidFill>
            <a:srgbClr val="12182E">
              <a:alpha val="80000"/>
            </a:srgbClr>
          </a:solidFill>
          <a:ln/>
        </p:spPr>
        <p:txBody>
          <a:bodyPr wrap="square" lIns="86360" tIns="71120" rIns="86360" bIns="7112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Self-Referential</a:t>
            </a:r>
            <a:pPr algn="l" indent="0" marL="0">
              <a:buNone/>
            </a:pPr>
            <a:endParaRPr lang="en-US" sz="680" dirty="0"/>
          </a:p>
          <a:p>
            <a:pPr algn="l" indent="0" marL="0">
              <a:buNone/>
            </a:pPr>
            <a:r>
              <a:rPr lang="en-US" sz="62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The torus flows through itself — inside becomes outside in one continuous surface</a:t>
            </a:r>
            <a:endParaRPr lang="en-US" sz="680" dirty="0"/>
          </a:p>
        </p:txBody>
      </p:sp>
      <p:sp>
        <p:nvSpPr>
          <p:cNvPr id="28" name="Text 25"/>
          <p:cNvSpPr/>
          <p:nvPr/>
        </p:nvSpPr>
        <p:spPr>
          <a:xfrm>
            <a:off x="7457480" y="1013966"/>
            <a:ext cx="19050" cy="623441"/>
          </a:xfrm>
          <a:prstGeom prst="rect">
            <a:avLst/>
          </a:prstGeom>
          <a:solidFill>
            <a:srgbClr val="5C6BC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6"/>
          <p:cNvSpPr/>
          <p:nvPr/>
        </p:nvSpPr>
        <p:spPr>
          <a:xfrm>
            <a:off x="7457480" y="1737717"/>
            <a:ext cx="1371600" cy="642144"/>
          </a:xfrm>
          <a:prstGeom prst="rect">
            <a:avLst/>
          </a:prstGeom>
          <a:solidFill>
            <a:srgbClr val="12182E">
              <a:alpha val="80000"/>
            </a:srgbClr>
          </a:solidFill>
          <a:ln/>
        </p:spPr>
        <p:txBody>
          <a:bodyPr wrap="square" lIns="86360" tIns="71120" rIns="86360" bIns="7112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Dual Rotation</a:t>
            </a:r>
            <a:pPr algn="l" indent="0" marL="0">
              <a:buNone/>
            </a:pPr>
            <a:endParaRPr lang="en-US" sz="680" dirty="0"/>
          </a:p>
          <a:p>
            <a:pPr algn="l" indent="0" marL="0">
              <a:buNone/>
            </a:pPr>
            <a:r>
              <a:rPr lang="en-US" sz="62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Poloidal + toroidal spin encode projector-accumulator phase relationship</a:t>
            </a:r>
            <a:endParaRPr lang="en-US" sz="680" dirty="0"/>
          </a:p>
        </p:txBody>
      </p:sp>
      <p:sp>
        <p:nvSpPr>
          <p:cNvPr id="30" name="Text 27"/>
          <p:cNvSpPr/>
          <p:nvPr/>
        </p:nvSpPr>
        <p:spPr>
          <a:xfrm>
            <a:off x="7457480" y="1737717"/>
            <a:ext cx="19050" cy="623441"/>
          </a:xfrm>
          <a:prstGeom prst="rect">
            <a:avLst/>
          </a:prstGeom>
          <a:solidFill>
            <a:srgbClr val="42A5F5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7457480" y="2461468"/>
            <a:ext cx="1371600" cy="642144"/>
          </a:xfrm>
          <a:prstGeom prst="rect">
            <a:avLst/>
          </a:prstGeom>
          <a:solidFill>
            <a:srgbClr val="12182E">
              <a:alpha val="80000"/>
            </a:srgbClr>
          </a:solidFill>
          <a:ln/>
        </p:spPr>
        <p:txBody>
          <a:bodyPr wrap="square" lIns="86360" tIns="71120" rIns="86360" bIns="7112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Scale Invariant</a:t>
            </a:r>
            <a:pPr algn="l" indent="0" marL="0">
              <a:buNone/>
            </a:pPr>
            <a:endParaRPr lang="en-US" sz="680" dirty="0"/>
          </a:p>
          <a:p>
            <a:pPr algn="l" indent="0" marL="0">
              <a:buNone/>
            </a:pPr>
            <a:r>
              <a:rPr lang="en-US" sz="62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From PSU Planck scale to galactic superstructure — same topology</a:t>
            </a:r>
            <a:endParaRPr lang="en-US" sz="680" dirty="0"/>
          </a:p>
        </p:txBody>
      </p:sp>
      <p:sp>
        <p:nvSpPr>
          <p:cNvPr id="32" name="Text 29"/>
          <p:cNvSpPr/>
          <p:nvPr/>
        </p:nvSpPr>
        <p:spPr>
          <a:xfrm>
            <a:off x="7457480" y="2461468"/>
            <a:ext cx="19050" cy="623441"/>
          </a:xfrm>
          <a:prstGeom prst="rect">
            <a:avLst/>
          </a:prstGeom>
          <a:solidFill>
            <a:srgbClr val="66BB6A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7457480" y="3185220"/>
            <a:ext cx="1371600" cy="642144"/>
          </a:xfrm>
          <a:prstGeom prst="rect">
            <a:avLst/>
          </a:prstGeom>
          <a:solidFill>
            <a:srgbClr val="12182E">
              <a:alpha val="80000"/>
            </a:srgbClr>
          </a:solidFill>
          <a:ln/>
        </p:spPr>
        <p:txBody>
          <a:bodyPr wrap="square" lIns="86360" tIns="71120" rIns="86360" bIns="7112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2π Closed Loop</a:t>
            </a:r>
            <a:pPr algn="l" indent="0" marL="0">
              <a:buNone/>
            </a:pPr>
            <a:endParaRPr lang="en-US" sz="680" dirty="0"/>
          </a:p>
          <a:p>
            <a:pPr algn="l" indent="0" marL="0">
              <a:buNone/>
            </a:pPr>
            <a:r>
              <a:rPr lang="en-US" sz="620" dirty="0">
                <a:solidFill>
                  <a:srgbClr val="8899C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Quantization condition ∮κ dx = 2πn naturally emerges from toroidal closure</a:t>
            </a:r>
            <a:endParaRPr lang="en-US" sz="680" dirty="0"/>
          </a:p>
        </p:txBody>
      </p:sp>
      <p:sp>
        <p:nvSpPr>
          <p:cNvPr id="34" name="Text 31"/>
          <p:cNvSpPr/>
          <p:nvPr/>
        </p:nvSpPr>
        <p:spPr>
          <a:xfrm>
            <a:off x="7457480" y="3185220"/>
            <a:ext cx="19050" cy="623441"/>
          </a:xfrm>
          <a:prstGeom prst="rect">
            <a:avLst/>
          </a:prstGeom>
          <a:solidFill>
            <a:srgbClr val="FFA726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2"/>
          <p:cNvSpPr/>
          <p:nvPr/>
        </p:nvSpPr>
        <p:spPr>
          <a:xfrm>
            <a:off x="7388900" y="3908971"/>
            <a:ext cx="15087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spc="45" kern="0" dirty="0">
                <a:solidFill>
                  <a:srgbClr val="5C6BC0">
                    <a:alpha val="60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EULER CHARACTERISTIC</a:t>
            </a:r>
            <a:endParaRPr lang="en-US" sz="560" dirty="0"/>
          </a:p>
        </p:txBody>
      </p:sp>
      <p:sp>
        <p:nvSpPr>
          <p:cNvPr id="36" name="Text 33"/>
          <p:cNvSpPr/>
          <p:nvPr/>
        </p:nvSpPr>
        <p:spPr>
          <a:xfrm>
            <a:off x="7388900" y="4044851"/>
            <a:ext cx="1508760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60"/>
              </a:lnSpc>
              <a:buNone/>
            </a:pPr>
            <a:r>
              <a:rPr lang="en-US" sz="1240" dirty="0">
                <a:solidFill>
                  <a:srgbClr val="7986CB">
                    <a:alpha val="80000"/>
                  </a:srgbClr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χ(𝕋²) = 0</a:t>
            </a:r>
            <a:endParaRPr lang="en-US" sz="1240" dirty="0"/>
          </a:p>
        </p:txBody>
      </p:sp>
      <p:sp>
        <p:nvSpPr>
          <p:cNvPr id="37" name="Text 34"/>
          <p:cNvSpPr/>
          <p:nvPr/>
        </p:nvSpPr>
        <p:spPr>
          <a:xfrm>
            <a:off x="7388900" y="4294882"/>
            <a:ext cx="15087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5C6BC0">
                    <a:alpha val="50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Torus — zero net curvature</a:t>
            </a:r>
            <a:endParaRPr lang="en-US" sz="560" dirty="0"/>
          </a:p>
        </p:txBody>
      </p:sp>
      <p:sp>
        <p:nvSpPr>
          <p:cNvPr id="38" name="Text 35"/>
          <p:cNvSpPr/>
          <p:nvPr/>
        </p:nvSpPr>
        <p:spPr>
          <a:xfrm>
            <a:off x="0" y="4700290"/>
            <a:ext cx="9144000" cy="487531"/>
          </a:xfrm>
          <a:prstGeom prst="rect">
            <a:avLst/>
          </a:prstGeom>
          <a:gradFill rotWithShape="1">
            <a:gsLst>
              <a:gs pos="0">
                <a:srgbClr val="5C6BC0">
                  <a:alpha val="22000"/>
                </a:srgbClr>
              </a:gs>
              <a:gs pos="50000">
                <a:srgbClr val="12182E">
                  <a:alpha val="95000"/>
                </a:srgbClr>
              </a:gs>
              <a:gs pos="100000">
                <a:srgbClr val="5C6BC0">
                  <a:alpha val="22000"/>
                </a:srgbClr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spc="25" kern="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All four fundamental forces are </a:t>
            </a:r>
            <a:pPr algn="ctr" indent="0" marL="0">
              <a:buNone/>
            </a:pPr>
            <a:r>
              <a:rPr lang="en-US" sz="840" b="1" spc="25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geometric aspects</a:t>
            </a:r>
            <a:pPr algn="ctr" indent="0" marL="0">
              <a:buNone/>
            </a:pPr>
            <a:r>
              <a:rPr lang="en-US" sz="840" spc="25" kern="0" dirty="0">
                <a:solidFill>
                  <a:srgbClr val="C5CAE9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 of a single continuous vacuum flow — </a:t>
            </a:r>
            <a:pPr algn="ctr" indent="0" marL="0">
              <a:buNone/>
            </a:pPr>
            <a:r>
              <a:rPr lang="en-US" sz="840" b="1" spc="25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the torus</a:t>
            </a:r>
            <a:endParaRPr lang="en-US" sz="840" dirty="0"/>
          </a:p>
        </p:txBody>
      </p:sp>
      <p:sp>
        <p:nvSpPr>
          <p:cNvPr id="39" name="Text 36"/>
          <p:cNvSpPr/>
          <p:nvPr/>
        </p:nvSpPr>
        <p:spPr>
          <a:xfrm>
            <a:off x="0" y="4700290"/>
            <a:ext cx="9144000" cy="9525"/>
          </a:xfrm>
          <a:prstGeom prst="rect">
            <a:avLst/>
          </a:prstGeom>
          <a:solidFill>
            <a:srgbClr val="5C6BC0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857500" cy="2857500"/>
          </a:xfrm>
          <a:prstGeom prst="ellipse">
            <a:avLst/>
          </a:prstGeom>
          <a:gradFill rotWithShape="1">
            <a:gsLst>
              <a:gs pos="0">
                <a:srgbClr val="4FC3F7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572250" y="2571750"/>
            <a:ext cx="2571750" cy="2571750"/>
          </a:xfrm>
          <a:prstGeom prst="ellipse">
            <a:avLst/>
          </a:prstGeom>
          <a:gradFill rotWithShape="1">
            <a:gsLst>
              <a:gs pos="0">
                <a:srgbClr val="80CBC4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gradFill rotWithShape="1">
            <a:gsLst>
              <a:gs pos="0">
                <a:srgbClr val="0D1530"/>
              </a:gs>
              <a:gs pos="100000">
                <a:srgbClr val="101828"/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561975"/>
            <a:ext cx="9144000" cy="9525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766" y="214619"/>
            <a:ext cx="132588" cy="1325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61541" y="227558"/>
            <a:ext cx="155869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123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APPLIED VACUUM GEOMETRY</a:t>
            </a:r>
            <a:endParaRPr lang="en-US" sz="560" dirty="0"/>
          </a:p>
        </p:txBody>
      </p:sp>
      <p:sp>
        <p:nvSpPr>
          <p:cNvPr id="10" name="Text 7"/>
          <p:cNvSpPr/>
          <p:nvPr/>
        </p:nvSpPr>
        <p:spPr>
          <a:xfrm>
            <a:off x="2222004" y="180677"/>
            <a:ext cx="7590" cy="200620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2373064" y="130522"/>
            <a:ext cx="1806806" cy="3009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370"/>
              </a:lnSpc>
              <a:buNone/>
            </a:pPr>
            <a:r>
              <a:rPr lang="en-US" sz="1580" b="1" spc="16" kern="0" dirty="0">
                <a:solidFill>
                  <a:srgbClr val="4FC3F7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Synthesis</a:t>
            </a:r>
            <a:pPr algn="l" indent="0" marL="0">
              <a:lnSpc>
                <a:spcPts val="2370"/>
              </a:lnSpc>
              <a:buNone/>
            </a:pPr>
            <a:r>
              <a:rPr lang="en-US" sz="1580" b="1" spc="16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Protocols</a:t>
            </a:r>
            <a:endParaRPr lang="en-US" sz="1580" dirty="0"/>
          </a:p>
        </p:txBody>
      </p:sp>
      <p:sp>
        <p:nvSpPr>
          <p:cNvPr id="12" name="Text 9"/>
          <p:cNvSpPr/>
          <p:nvPr/>
        </p:nvSpPr>
        <p:spPr>
          <a:xfrm>
            <a:off x="6714381" y="196453"/>
            <a:ext cx="773609" cy="185812"/>
          </a:xfrm>
          <a:prstGeom prst="roundRect">
            <a:avLst>
              <a:gd name="adj" fmla="val 77234"/>
            </a:avLst>
          </a:prstGeom>
          <a:solidFill>
            <a:srgbClr val="4FC3F7">
              <a:alpha val="12000"/>
            </a:srgbClr>
          </a:solidFill>
          <a:ln w="9525">
            <a:solidFill>
              <a:srgbClr val="4FC3F7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4FC3F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MNTR DEVICE</a:t>
            </a:r>
            <a:endParaRPr lang="en-US" sz="56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7412" y="214545"/>
            <a:ext cx="132588" cy="1325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545139" y="196453"/>
            <a:ext cx="604838" cy="185812"/>
          </a:xfrm>
          <a:prstGeom prst="roundRect">
            <a:avLst>
              <a:gd name="adj" fmla="val 77234"/>
            </a:avLst>
          </a:prstGeom>
          <a:solidFill>
            <a:srgbClr val="80CBC4">
              <a:alpha val="12000"/>
            </a:srgbClr>
          </a:solidFill>
          <a:ln w="9525">
            <a:solidFill>
              <a:srgbClr val="80CBC4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0CBC4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CMNR-7/8</a:t>
            </a:r>
            <a:endParaRPr lang="en-US" sz="56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8171" y="214545"/>
            <a:ext cx="132588" cy="1325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07127" y="196453"/>
            <a:ext cx="536823" cy="185812"/>
          </a:xfrm>
          <a:prstGeom prst="roundRect">
            <a:avLst>
              <a:gd name="adj" fmla="val 77234"/>
            </a:avLst>
          </a:prstGeom>
          <a:solidFill>
            <a:srgbClr val="FFD54F">
              <a:alpha val="10000"/>
            </a:srgbClr>
          </a:solidFill>
          <a:ln w="9525">
            <a:solidFill>
              <a:srgbClr val="FFD54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FFD54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UVG 2.0</a:t>
            </a:r>
            <a:endParaRPr lang="en-US" sz="56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20158" y="214545"/>
            <a:ext cx="132588" cy="13258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85750" y="628650"/>
            <a:ext cx="4214515" cy="3815209"/>
          </a:xfrm>
          <a:prstGeom prst="roundRect">
            <a:avLst>
              <a:gd name="adj" fmla="val 2630"/>
            </a:avLst>
          </a:prstGeom>
          <a:solidFill>
            <a:srgbClr val="12182E"/>
          </a:solidFill>
          <a:ln w="9525">
            <a:solidFill>
              <a:srgbClr val="5C6BC0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480566" y="795635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4FC3F7">
              <a:alpha val="12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732" y="886801"/>
            <a:ext cx="132588" cy="1325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95796" y="795635"/>
            <a:ext cx="2764423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Carbon Crystal Lattice Assembly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895796" y="954286"/>
            <a:ext cx="276442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5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MNTR DEVICE — MORPHIC NODAL TORSION RESONATOR</a:t>
            </a:r>
            <a:endParaRPr lang="en-US" sz="620" dirty="0"/>
          </a:p>
        </p:txBody>
      </p:sp>
      <p:sp>
        <p:nvSpPr>
          <p:cNvPr id="23" name="Text 16"/>
          <p:cNvSpPr/>
          <p:nvPr/>
        </p:nvSpPr>
        <p:spPr>
          <a:xfrm>
            <a:off x="480566" y="1210717"/>
            <a:ext cx="3824883" cy="245418"/>
          </a:xfrm>
          <a:prstGeom prst="roundRect">
            <a:avLst>
              <a:gd name="adj" fmla="val 23287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17"/>
          <p:cNvSpPr/>
          <p:nvPr/>
        </p:nvSpPr>
        <p:spPr>
          <a:xfrm>
            <a:off x="561082" y="1305967"/>
            <a:ext cx="49411" cy="49411"/>
          </a:xfrm>
          <a:prstGeom prst="ellipse">
            <a:avLst/>
          </a:prstGeom>
          <a:solidFill>
            <a:srgbClr val="4FC3F7"/>
          </a:solidFill>
          <a:ln/>
          <a:effectLst>
            <a:outerShdw sx="100000" sy="100000" kx="0" ky="0" algn="bl" rotWithShape="0" blurRad="43180" dist="50800" dir="16200000">
              <a:srgbClr val="4fc3f7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18"/>
          <p:cNvSpPr/>
          <p:nvPr/>
        </p:nvSpPr>
        <p:spPr>
          <a:xfrm>
            <a:off x="681484" y="1279178"/>
            <a:ext cx="99405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FC3F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ACOUSTIC CARRIER</a:t>
            </a:r>
            <a:endParaRPr lang="en-US" sz="620" dirty="0"/>
          </a:p>
        </p:txBody>
      </p:sp>
      <p:sp>
        <p:nvSpPr>
          <p:cNvPr id="26" name="Text 19"/>
          <p:cNvSpPr/>
          <p:nvPr/>
        </p:nvSpPr>
        <p:spPr>
          <a:xfrm>
            <a:off x="1656159" y="1269653"/>
            <a:ext cx="2301612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1260 Hz primary field  |  F♯ modulation (369.99 Hz)</a:t>
            </a:r>
            <a:endParaRPr lang="en-US" sz="730" dirty="0"/>
          </a:p>
        </p:txBody>
      </p:sp>
      <p:sp>
        <p:nvSpPr>
          <p:cNvPr id="27" name="Text 20"/>
          <p:cNvSpPr/>
          <p:nvPr/>
        </p:nvSpPr>
        <p:spPr>
          <a:xfrm>
            <a:off x="480566" y="1499295"/>
            <a:ext cx="3824883" cy="358676"/>
          </a:xfrm>
          <a:prstGeom prst="roundRect">
            <a:avLst>
              <a:gd name="adj" fmla="val 15934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1"/>
          <p:cNvSpPr/>
          <p:nvPr/>
        </p:nvSpPr>
        <p:spPr>
          <a:xfrm>
            <a:off x="561082" y="1594545"/>
            <a:ext cx="49411" cy="49411"/>
          </a:xfrm>
          <a:prstGeom prst="ellipse">
            <a:avLst/>
          </a:prstGeom>
          <a:solidFill>
            <a:srgbClr val="4FC3F7"/>
          </a:solidFill>
          <a:ln/>
          <a:effectLst>
            <a:outerShdw sx="100000" sy="100000" kx="0" ky="0" algn="bl" rotWithShape="0" blurRad="43180" dist="50800" dir="16200000">
              <a:srgbClr val="4fc3f7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2"/>
          <p:cNvSpPr/>
          <p:nvPr/>
        </p:nvSpPr>
        <p:spPr>
          <a:xfrm>
            <a:off x="681484" y="1567755"/>
            <a:ext cx="8647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FC3F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MECHANISM</a:t>
            </a:r>
            <a:endParaRPr lang="en-US" sz="620" dirty="0"/>
          </a:p>
        </p:txBody>
      </p:sp>
      <p:sp>
        <p:nvSpPr>
          <p:cNvPr id="30" name="Text 23"/>
          <p:cNvSpPr/>
          <p:nvPr/>
        </p:nvSpPr>
        <p:spPr>
          <a:xfrm>
            <a:off x="1538585" y="1558230"/>
            <a:ext cx="2740075" cy="252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Geometric standing wave nodes template carbon lattice geometry</a:t>
            </a:r>
            <a:endParaRPr lang="en-US" sz="730" dirty="0"/>
          </a:p>
        </p:txBody>
      </p:sp>
      <p:sp>
        <p:nvSpPr>
          <p:cNvPr id="31" name="Text 24"/>
          <p:cNvSpPr/>
          <p:nvPr/>
        </p:nvSpPr>
        <p:spPr>
          <a:xfrm>
            <a:off x="480566" y="1901130"/>
            <a:ext cx="3824883" cy="245418"/>
          </a:xfrm>
          <a:prstGeom prst="roundRect">
            <a:avLst>
              <a:gd name="adj" fmla="val 23287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5"/>
          <p:cNvSpPr/>
          <p:nvPr/>
        </p:nvSpPr>
        <p:spPr>
          <a:xfrm>
            <a:off x="561082" y="1996380"/>
            <a:ext cx="49411" cy="49411"/>
          </a:xfrm>
          <a:prstGeom prst="ellipse">
            <a:avLst/>
          </a:prstGeom>
          <a:solidFill>
            <a:srgbClr val="4FC3F7"/>
          </a:solidFill>
          <a:ln/>
          <a:effectLst>
            <a:outerShdw sx="100000" sy="100000" kx="0" ky="0" algn="bl" rotWithShape="0" blurRad="43180" dist="50800" dir="16200000">
              <a:srgbClr val="4fc3f7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26"/>
          <p:cNvSpPr/>
          <p:nvPr/>
        </p:nvSpPr>
        <p:spPr>
          <a:xfrm>
            <a:off x="681484" y="1969591"/>
            <a:ext cx="8647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FC3F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COUPLING MODE</a:t>
            </a:r>
            <a:endParaRPr lang="en-US" sz="620" dirty="0"/>
          </a:p>
        </p:txBody>
      </p:sp>
      <p:sp>
        <p:nvSpPr>
          <p:cNvPr id="34" name="Text 27"/>
          <p:cNvSpPr/>
          <p:nvPr/>
        </p:nvSpPr>
        <p:spPr>
          <a:xfrm>
            <a:off x="1538585" y="1960066"/>
            <a:ext cx="2567806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Vacuum morphic resonance via PSU coherence cascade</a:t>
            </a:r>
            <a:endParaRPr lang="en-US" sz="730" dirty="0"/>
          </a:p>
        </p:txBody>
      </p:sp>
      <p:sp>
        <p:nvSpPr>
          <p:cNvPr id="35" name="Text 28"/>
          <p:cNvSpPr/>
          <p:nvPr/>
        </p:nvSpPr>
        <p:spPr>
          <a:xfrm>
            <a:off x="480566" y="2189708"/>
            <a:ext cx="3824883" cy="245418"/>
          </a:xfrm>
          <a:prstGeom prst="roundRect">
            <a:avLst>
              <a:gd name="adj" fmla="val 23287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29"/>
          <p:cNvSpPr/>
          <p:nvPr/>
        </p:nvSpPr>
        <p:spPr>
          <a:xfrm>
            <a:off x="561082" y="2284958"/>
            <a:ext cx="49411" cy="49411"/>
          </a:xfrm>
          <a:prstGeom prst="ellipse">
            <a:avLst/>
          </a:prstGeom>
          <a:solidFill>
            <a:srgbClr val="4FC3F7"/>
          </a:solidFill>
          <a:ln/>
          <a:effectLst>
            <a:outerShdw sx="100000" sy="100000" kx="0" ky="0" algn="bl" rotWithShape="0" blurRad="43180" dist="50800" dir="16200000">
              <a:srgbClr val="4fc3f7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0"/>
          <p:cNvSpPr/>
          <p:nvPr/>
        </p:nvSpPr>
        <p:spPr>
          <a:xfrm>
            <a:off x="681484" y="2258169"/>
            <a:ext cx="8647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4FC3F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LATTICE TYPE</a:t>
            </a:r>
            <a:endParaRPr lang="en-US" sz="620" dirty="0"/>
          </a:p>
        </p:txBody>
      </p:sp>
      <p:sp>
        <p:nvSpPr>
          <p:cNvPr id="38" name="Text 31"/>
          <p:cNvSpPr/>
          <p:nvPr/>
        </p:nvSpPr>
        <p:spPr>
          <a:xfrm>
            <a:off x="1538585" y="2248644"/>
            <a:ext cx="2835965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Diamond cubic &amp; graphenic hexagonal — acoustically selected</a:t>
            </a:r>
            <a:endParaRPr lang="en-US" sz="730" dirty="0"/>
          </a:p>
        </p:txBody>
      </p:sp>
      <p:sp>
        <p:nvSpPr>
          <p:cNvPr id="39" name="Text 32"/>
          <p:cNvSpPr/>
          <p:nvPr/>
        </p:nvSpPr>
        <p:spPr>
          <a:xfrm>
            <a:off x="480566" y="2521446"/>
            <a:ext cx="3824883" cy="857994"/>
          </a:xfrm>
          <a:prstGeom prst="roundRect">
            <a:avLst>
              <a:gd name="adj" fmla="val 6661"/>
            </a:avLst>
          </a:prstGeom>
          <a:solidFill>
            <a:srgbClr val="4FC3F7">
              <a:alpha val="4000"/>
            </a:srgbClr>
          </a:solidFill>
          <a:ln w="9525">
            <a:solidFill>
              <a:srgbClr val="4FC3F7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3"/>
          <p:cNvSpPr/>
          <p:nvPr/>
        </p:nvSpPr>
        <p:spPr>
          <a:xfrm>
            <a:off x="576411" y="2601962"/>
            <a:ext cx="399651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67" kern="0" dirty="0">
                <a:solidFill>
                  <a:srgbClr val="4FC3F7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EXPECTED YIELD CURVES — ACOUSTIC POWER VS. CRYSTAL NUCLEATION RATE</a:t>
            </a:r>
            <a:endParaRPr lang="en-US" sz="560" dirty="0"/>
          </a:p>
        </p:txBody>
      </p:sp>
      <p:sp>
        <p:nvSpPr>
          <p:cNvPr id="41" name="Text 34"/>
          <p:cNvSpPr/>
          <p:nvPr/>
        </p:nvSpPr>
        <p:spPr>
          <a:xfrm>
            <a:off x="533489" y="2765822"/>
            <a:ext cx="47214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Baseline</a:t>
            </a:r>
            <a:endParaRPr lang="en-US" sz="560" dirty="0"/>
          </a:p>
        </p:txBody>
      </p:sp>
      <p:sp>
        <p:nvSpPr>
          <p:cNvPr id="42" name="Text 35"/>
          <p:cNvSpPr/>
          <p:nvPr/>
        </p:nvSpPr>
        <p:spPr>
          <a:xfrm>
            <a:off x="1062782" y="2790527"/>
            <a:ext cx="2861072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36"/>
          <p:cNvSpPr/>
          <p:nvPr/>
        </p:nvSpPr>
        <p:spPr>
          <a:xfrm>
            <a:off x="1062782" y="2790527"/>
            <a:ext cx="514945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4FC3F7">
                  <a:alpha val="60000"/>
                </a:srgbClr>
              </a:gs>
              <a:gs pos="100000">
                <a:srgbClr val="81D4FA">
                  <a:alpha val="6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37"/>
          <p:cNvSpPr/>
          <p:nvPr/>
        </p:nvSpPr>
        <p:spPr>
          <a:xfrm>
            <a:off x="3981004" y="2765822"/>
            <a:ext cx="2514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18%</a:t>
            </a:r>
            <a:endParaRPr lang="en-US" sz="560" dirty="0"/>
          </a:p>
        </p:txBody>
      </p:sp>
      <p:sp>
        <p:nvSpPr>
          <p:cNvPr id="45" name="Text 38"/>
          <p:cNvSpPr/>
          <p:nvPr/>
        </p:nvSpPr>
        <p:spPr>
          <a:xfrm>
            <a:off x="533489" y="2907953"/>
            <a:ext cx="47214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1260 Hz</a:t>
            </a:r>
            <a:endParaRPr lang="en-US" sz="560" dirty="0"/>
          </a:p>
        </p:txBody>
      </p:sp>
      <p:sp>
        <p:nvSpPr>
          <p:cNvPr id="46" name="Text 39"/>
          <p:cNvSpPr/>
          <p:nvPr/>
        </p:nvSpPr>
        <p:spPr>
          <a:xfrm>
            <a:off x="1062782" y="2932658"/>
            <a:ext cx="2861072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0"/>
          <p:cNvSpPr/>
          <p:nvPr/>
        </p:nvSpPr>
        <p:spPr>
          <a:xfrm>
            <a:off x="1062782" y="2932658"/>
            <a:ext cx="1544836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4FC3F7"/>
              </a:gs>
              <a:gs pos="100000">
                <a:srgbClr val="81D4F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1"/>
          <p:cNvSpPr/>
          <p:nvPr/>
        </p:nvSpPr>
        <p:spPr>
          <a:xfrm>
            <a:off x="3981004" y="2907953"/>
            <a:ext cx="2514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54%</a:t>
            </a:r>
            <a:endParaRPr lang="en-US" sz="560" dirty="0"/>
          </a:p>
        </p:txBody>
      </p:sp>
      <p:sp>
        <p:nvSpPr>
          <p:cNvPr id="49" name="Text 42"/>
          <p:cNvSpPr/>
          <p:nvPr/>
        </p:nvSpPr>
        <p:spPr>
          <a:xfrm>
            <a:off x="533489" y="3050084"/>
            <a:ext cx="47214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+ F♯ Mod.</a:t>
            </a:r>
            <a:endParaRPr lang="en-US" sz="560" dirty="0"/>
          </a:p>
        </p:txBody>
      </p:sp>
      <p:sp>
        <p:nvSpPr>
          <p:cNvPr id="50" name="Text 43"/>
          <p:cNvSpPr/>
          <p:nvPr/>
        </p:nvSpPr>
        <p:spPr>
          <a:xfrm>
            <a:off x="1062782" y="3074789"/>
            <a:ext cx="2861072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4"/>
          <p:cNvSpPr/>
          <p:nvPr/>
        </p:nvSpPr>
        <p:spPr>
          <a:xfrm>
            <a:off x="1062782" y="3074789"/>
            <a:ext cx="2260104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4FC3F7"/>
              </a:gs>
              <a:gs pos="100000">
                <a:srgbClr val="81D4F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5"/>
          <p:cNvSpPr/>
          <p:nvPr/>
        </p:nvSpPr>
        <p:spPr>
          <a:xfrm>
            <a:off x="3981004" y="3050084"/>
            <a:ext cx="2514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79%</a:t>
            </a:r>
            <a:endParaRPr lang="en-US" sz="560" dirty="0"/>
          </a:p>
        </p:txBody>
      </p:sp>
      <p:sp>
        <p:nvSpPr>
          <p:cNvPr id="53" name="Text 46"/>
          <p:cNvSpPr/>
          <p:nvPr/>
        </p:nvSpPr>
        <p:spPr>
          <a:xfrm>
            <a:off x="533489" y="3192214"/>
            <a:ext cx="47214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Full MNTR</a:t>
            </a:r>
            <a:endParaRPr lang="en-US" sz="560" dirty="0"/>
          </a:p>
        </p:txBody>
      </p:sp>
      <p:sp>
        <p:nvSpPr>
          <p:cNvPr id="54" name="Text 47"/>
          <p:cNvSpPr/>
          <p:nvPr/>
        </p:nvSpPr>
        <p:spPr>
          <a:xfrm>
            <a:off x="1062782" y="3216920"/>
            <a:ext cx="2861072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48"/>
          <p:cNvSpPr/>
          <p:nvPr/>
        </p:nvSpPr>
        <p:spPr>
          <a:xfrm>
            <a:off x="1062782" y="3216920"/>
            <a:ext cx="2689324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4FC3F7"/>
              </a:gs>
              <a:gs pos="100000">
                <a:srgbClr val="E1F5FE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49"/>
          <p:cNvSpPr/>
          <p:nvPr/>
        </p:nvSpPr>
        <p:spPr>
          <a:xfrm>
            <a:off x="3981004" y="3192214"/>
            <a:ext cx="2514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dirty="0">
                <a:solidFill>
                  <a:srgbClr val="E1F5FE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94%</a:t>
            </a:r>
            <a:endParaRPr lang="en-US" sz="560" dirty="0"/>
          </a:p>
        </p:txBody>
      </p:sp>
      <p:pic>
        <p:nvPicPr>
          <p:cNvPr id="57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18124" y="1250305"/>
            <a:ext cx="107603" cy="2571750"/>
          </a:xfrm>
          <a:prstGeom prst="rect">
            <a:avLst/>
          </a:prstGeom>
        </p:spPr>
      </p:pic>
      <p:sp>
        <p:nvSpPr>
          <p:cNvPr id="58" name="Text 50"/>
          <p:cNvSpPr/>
          <p:nvPr/>
        </p:nvSpPr>
        <p:spPr>
          <a:xfrm>
            <a:off x="4643735" y="628650"/>
            <a:ext cx="4214515" cy="3815209"/>
          </a:xfrm>
          <a:prstGeom prst="roundRect">
            <a:avLst>
              <a:gd name="adj" fmla="val 2630"/>
            </a:avLst>
          </a:prstGeom>
          <a:solidFill>
            <a:srgbClr val="12182E"/>
          </a:solidFill>
          <a:ln w="9525">
            <a:solidFill>
              <a:srgbClr val="5C6BC0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1"/>
          <p:cNvSpPr/>
          <p:nvPr/>
        </p:nvSpPr>
        <p:spPr>
          <a:xfrm>
            <a:off x="4838551" y="795635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80CBC4">
              <a:alpha val="12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0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9717" y="886801"/>
            <a:ext cx="132588" cy="132588"/>
          </a:xfrm>
          <a:prstGeom prst="rect">
            <a:avLst/>
          </a:prstGeom>
        </p:spPr>
      </p:pic>
      <p:sp>
        <p:nvSpPr>
          <p:cNvPr id="61" name="Text 52"/>
          <p:cNvSpPr/>
          <p:nvPr/>
        </p:nvSpPr>
        <p:spPr>
          <a:xfrm>
            <a:off x="5253782" y="795635"/>
            <a:ext cx="2956292" cy="137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Helium-3 Synthesis (Lithium Pathway)</a:t>
            </a:r>
            <a:endParaRPr lang="en-US" sz="900" dirty="0"/>
          </a:p>
        </p:txBody>
      </p:sp>
      <p:sp>
        <p:nvSpPr>
          <p:cNvPr id="62" name="Text 53"/>
          <p:cNvSpPr/>
          <p:nvPr/>
        </p:nvSpPr>
        <p:spPr>
          <a:xfrm>
            <a:off x="5253782" y="954286"/>
            <a:ext cx="295629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50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CMNR-7/8 PROTOCOL — VACUUM MORPHIC TRANSMUTATION</a:t>
            </a:r>
            <a:endParaRPr lang="en-US" sz="620" dirty="0"/>
          </a:p>
        </p:txBody>
      </p:sp>
      <p:sp>
        <p:nvSpPr>
          <p:cNvPr id="63" name="Text 54"/>
          <p:cNvSpPr/>
          <p:nvPr/>
        </p:nvSpPr>
        <p:spPr>
          <a:xfrm>
            <a:off x="4838551" y="1210717"/>
            <a:ext cx="3824883" cy="245418"/>
          </a:xfrm>
          <a:prstGeom prst="roundRect">
            <a:avLst>
              <a:gd name="adj" fmla="val 23287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55"/>
          <p:cNvSpPr/>
          <p:nvPr/>
        </p:nvSpPr>
        <p:spPr>
          <a:xfrm>
            <a:off x="4919067" y="1305967"/>
            <a:ext cx="49411" cy="49411"/>
          </a:xfrm>
          <a:prstGeom prst="ellipse">
            <a:avLst/>
          </a:prstGeom>
          <a:solidFill>
            <a:srgbClr val="80CBC4"/>
          </a:solidFill>
          <a:ln/>
          <a:effectLst>
            <a:outerShdw sx="100000" sy="100000" kx="0" ky="0" algn="bl" rotWithShape="0" blurRad="43180" dist="50800" dir="16200000">
              <a:srgbClr val="80cbc4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56"/>
          <p:cNvSpPr/>
          <p:nvPr/>
        </p:nvSpPr>
        <p:spPr>
          <a:xfrm>
            <a:off x="5039469" y="1279178"/>
            <a:ext cx="8647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0CBC4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REACTION PATH</a:t>
            </a:r>
            <a:endParaRPr lang="en-US" sz="620" dirty="0"/>
          </a:p>
        </p:txBody>
      </p:sp>
      <p:sp>
        <p:nvSpPr>
          <p:cNvPr id="66" name="Text 57"/>
          <p:cNvSpPr/>
          <p:nvPr/>
        </p:nvSpPr>
        <p:spPr>
          <a:xfrm>
            <a:off x="5896570" y="1269653"/>
            <a:ext cx="2832854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⁷Li → ³He via vacuum morphic coupling &amp; PSU field coherence</a:t>
            </a:r>
            <a:endParaRPr lang="en-US" sz="730" dirty="0"/>
          </a:p>
        </p:txBody>
      </p:sp>
      <p:sp>
        <p:nvSpPr>
          <p:cNvPr id="67" name="Text 58"/>
          <p:cNvSpPr/>
          <p:nvPr/>
        </p:nvSpPr>
        <p:spPr>
          <a:xfrm>
            <a:off x="4838551" y="1499295"/>
            <a:ext cx="3824883" cy="245418"/>
          </a:xfrm>
          <a:prstGeom prst="roundRect">
            <a:avLst>
              <a:gd name="adj" fmla="val 23287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59"/>
          <p:cNvSpPr/>
          <p:nvPr/>
        </p:nvSpPr>
        <p:spPr>
          <a:xfrm>
            <a:off x="4919067" y="1594545"/>
            <a:ext cx="49411" cy="49411"/>
          </a:xfrm>
          <a:prstGeom prst="ellipse">
            <a:avLst/>
          </a:prstGeom>
          <a:solidFill>
            <a:srgbClr val="80CBC4"/>
          </a:solidFill>
          <a:ln/>
          <a:effectLst>
            <a:outerShdw sx="100000" sy="100000" kx="0" ky="0" algn="bl" rotWithShape="0" blurRad="43180" dist="50800" dir="16200000">
              <a:srgbClr val="80cbc4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0"/>
          <p:cNvSpPr/>
          <p:nvPr/>
        </p:nvSpPr>
        <p:spPr>
          <a:xfrm>
            <a:off x="5039469" y="1567755"/>
            <a:ext cx="8647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0CBC4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CATALYST</a:t>
            </a:r>
            <a:endParaRPr lang="en-US" sz="620" dirty="0"/>
          </a:p>
        </p:txBody>
      </p:sp>
      <p:sp>
        <p:nvSpPr>
          <p:cNvPr id="70" name="Text 61"/>
          <p:cNvSpPr/>
          <p:nvPr/>
        </p:nvSpPr>
        <p:spPr>
          <a:xfrm>
            <a:off x="5896570" y="1558230"/>
            <a:ext cx="2575337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Gold-Lithium compound resonator (Au-Li morphic bridge)</a:t>
            </a:r>
            <a:endParaRPr lang="en-US" sz="730" dirty="0"/>
          </a:p>
        </p:txBody>
      </p:sp>
      <p:sp>
        <p:nvSpPr>
          <p:cNvPr id="71" name="Text 62"/>
          <p:cNvSpPr/>
          <p:nvPr/>
        </p:nvSpPr>
        <p:spPr>
          <a:xfrm>
            <a:off x="4838551" y="1787872"/>
            <a:ext cx="3824883" cy="245418"/>
          </a:xfrm>
          <a:prstGeom prst="roundRect">
            <a:avLst>
              <a:gd name="adj" fmla="val 23287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4919067" y="1883122"/>
            <a:ext cx="49411" cy="49411"/>
          </a:xfrm>
          <a:prstGeom prst="ellipse">
            <a:avLst/>
          </a:prstGeom>
          <a:solidFill>
            <a:srgbClr val="80CBC4"/>
          </a:solidFill>
          <a:ln/>
          <a:effectLst>
            <a:outerShdw sx="100000" sy="100000" kx="0" ky="0" algn="bl" rotWithShape="0" blurRad="43180" dist="50800" dir="16200000">
              <a:srgbClr val="80cbc4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5039469" y="1856333"/>
            <a:ext cx="8840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0CBC4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PROTOCOL FREQ.</a:t>
            </a:r>
            <a:endParaRPr lang="en-US" sz="620" dirty="0"/>
          </a:p>
        </p:txBody>
      </p:sp>
      <p:sp>
        <p:nvSpPr>
          <p:cNvPr id="74" name="Text 65"/>
          <p:cNvSpPr/>
          <p:nvPr/>
        </p:nvSpPr>
        <p:spPr>
          <a:xfrm>
            <a:off x="5914132" y="1846808"/>
            <a:ext cx="2688461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1260 Hz synthesis carrier &amp; F♯ torsion modulation envelope</a:t>
            </a:r>
            <a:endParaRPr lang="en-US" sz="730" dirty="0"/>
          </a:p>
        </p:txBody>
      </p:sp>
      <p:sp>
        <p:nvSpPr>
          <p:cNvPr id="75" name="Text 66"/>
          <p:cNvSpPr/>
          <p:nvPr/>
        </p:nvSpPr>
        <p:spPr>
          <a:xfrm>
            <a:off x="4838551" y="2076450"/>
            <a:ext cx="3824883" cy="358676"/>
          </a:xfrm>
          <a:prstGeom prst="roundRect">
            <a:avLst>
              <a:gd name="adj" fmla="val 15934"/>
            </a:avLst>
          </a:prstGeom>
          <a:solidFill>
            <a:srgbClr val="FFFFFF">
              <a:alpha val="3000"/>
            </a:srgbClr>
          </a:solidFill>
          <a:ln w="9525">
            <a:solidFill>
              <a:srgbClr val="FFFFFF">
                <a:alpha val="4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67"/>
          <p:cNvSpPr/>
          <p:nvPr/>
        </p:nvSpPr>
        <p:spPr>
          <a:xfrm>
            <a:off x="4919067" y="2171700"/>
            <a:ext cx="49411" cy="49411"/>
          </a:xfrm>
          <a:prstGeom prst="ellipse">
            <a:avLst/>
          </a:prstGeom>
          <a:solidFill>
            <a:srgbClr val="80CBC4"/>
          </a:solidFill>
          <a:ln/>
          <a:effectLst>
            <a:outerShdw sx="100000" sy="100000" kx="0" ky="0" algn="bl" rotWithShape="0" blurRad="43180" dist="50800" dir="16200000">
              <a:srgbClr val="80cbc4">
                <a:alpha val="5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68"/>
          <p:cNvSpPr/>
          <p:nvPr/>
        </p:nvSpPr>
        <p:spPr>
          <a:xfrm>
            <a:off x="5039469" y="2144911"/>
            <a:ext cx="8647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0CBC4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SIGNATURE</a:t>
            </a:r>
            <a:endParaRPr lang="en-US" sz="620" dirty="0"/>
          </a:p>
        </p:txBody>
      </p:sp>
      <p:sp>
        <p:nvSpPr>
          <p:cNvPr id="78" name="Text 69"/>
          <p:cNvSpPr/>
          <p:nvPr/>
        </p:nvSpPr>
        <p:spPr>
          <a:xfrm>
            <a:off x="5896570" y="2135386"/>
            <a:ext cx="2740075" cy="252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Anomalous isotopic ratios (³He/⁴He) — measurable deviation from natural</a:t>
            </a:r>
            <a:endParaRPr lang="en-US" sz="730" dirty="0"/>
          </a:p>
        </p:txBody>
      </p:sp>
      <p:sp>
        <p:nvSpPr>
          <p:cNvPr id="79" name="Text 70"/>
          <p:cNvSpPr/>
          <p:nvPr/>
        </p:nvSpPr>
        <p:spPr>
          <a:xfrm>
            <a:off x="4838551" y="2521446"/>
            <a:ext cx="3824883" cy="1497360"/>
          </a:xfrm>
          <a:prstGeom prst="roundRect">
            <a:avLst>
              <a:gd name="adj" fmla="val 3817"/>
            </a:avLst>
          </a:prstGeom>
          <a:solidFill>
            <a:srgbClr val="80CBC4">
              <a:alpha val="4000"/>
            </a:srgbClr>
          </a:solidFill>
          <a:ln w="9525">
            <a:solidFill>
              <a:srgbClr val="80CBC4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0" name="Text 71"/>
          <p:cNvSpPr/>
          <p:nvPr/>
        </p:nvSpPr>
        <p:spPr>
          <a:xfrm>
            <a:off x="4934396" y="2601962"/>
            <a:ext cx="399651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67" kern="0" dirty="0">
                <a:solidFill>
                  <a:srgbClr val="80CBC4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ISOTOPIC ANOMALY SIGNATURES — PREDICTED OBSERVABLES</a:t>
            </a:r>
            <a:endParaRPr lang="en-US" sz="560" dirty="0"/>
          </a:p>
        </p:txBody>
      </p:sp>
      <p:sp>
        <p:nvSpPr>
          <p:cNvPr id="81" name="Text 72"/>
          <p:cNvSpPr/>
          <p:nvPr/>
        </p:nvSpPr>
        <p:spPr>
          <a:xfrm>
            <a:off x="4934396" y="2765822"/>
            <a:ext cx="1795016" cy="377714"/>
          </a:xfrm>
          <a:prstGeom prst="roundRect">
            <a:avLst>
              <a:gd name="adj" fmla="val 11432"/>
            </a:avLst>
          </a:prstGeom>
          <a:solidFill>
            <a:srgbClr val="80CBC4">
              <a:alpha val="6000"/>
            </a:srgbClr>
          </a:solidFill>
          <a:ln w="9525">
            <a:solidFill>
              <a:srgbClr val="80CBC4">
                <a:alpha val="12000"/>
              </a:srgbClr>
            </a:solidFill>
          </a:ln>
        </p:spPr>
        <p:txBody>
          <a:bodyPr wrap="square" lIns="57150" tIns="43180" rIns="57150" bIns="43180" rtlCol="0" anchor="t"/>
          <a:lstStyle/>
          <a:p>
            <a:pPr algn="ctr" indent="0" marL="0">
              <a:buNone/>
            </a:pPr>
            <a:r>
              <a:rPr lang="en-US" sz="790" b="1" dirty="0">
                <a:solidFill>
                  <a:srgbClr val="80CB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³He/⁴He</a:t>
            </a:r>
            <a:pPr algn="ctr" indent="0" marL="0">
              <a:buNone/>
            </a:pPr>
            <a:endParaRPr lang="en-US" sz="790" dirty="0"/>
          </a:p>
          <a:p>
            <a:pPr algn="ctr" indent="0" marL="0">
              <a:buNone/>
            </a:pPr>
            <a:r>
              <a:rPr lang="en-US" sz="510" spc="41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ELEVATED RATIO</a:t>
            </a:r>
            <a:endParaRPr lang="en-US" sz="790" dirty="0"/>
          </a:p>
        </p:txBody>
      </p:sp>
      <p:sp>
        <p:nvSpPr>
          <p:cNvPr id="82" name="Text 73"/>
          <p:cNvSpPr/>
          <p:nvPr/>
        </p:nvSpPr>
        <p:spPr>
          <a:xfrm>
            <a:off x="6772573" y="2765822"/>
            <a:ext cx="1795016" cy="377714"/>
          </a:xfrm>
          <a:prstGeom prst="roundRect">
            <a:avLst>
              <a:gd name="adj" fmla="val 11432"/>
            </a:avLst>
          </a:prstGeom>
          <a:solidFill>
            <a:srgbClr val="80CBC4">
              <a:alpha val="6000"/>
            </a:srgbClr>
          </a:solidFill>
          <a:ln w="9525">
            <a:solidFill>
              <a:srgbClr val="80CBC4">
                <a:alpha val="12000"/>
              </a:srgbClr>
            </a:solidFill>
          </a:ln>
        </p:spPr>
        <p:txBody>
          <a:bodyPr wrap="square" lIns="57150" tIns="43180" rIns="57150" bIns="43180" rtlCol="0" anchor="t"/>
          <a:lstStyle/>
          <a:p>
            <a:pPr algn="ctr" indent="0" marL="0">
              <a:buNone/>
            </a:pPr>
            <a:r>
              <a:rPr lang="en-US" sz="790" b="1" dirty="0">
                <a:solidFill>
                  <a:srgbClr val="80CB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Au-Li</a:t>
            </a:r>
            <a:pPr algn="ctr" indent="0" marL="0">
              <a:buNone/>
            </a:pPr>
            <a:endParaRPr lang="en-US" sz="790" dirty="0"/>
          </a:p>
          <a:p>
            <a:pPr algn="ctr" indent="0" marL="0">
              <a:buNone/>
            </a:pPr>
            <a:r>
              <a:rPr lang="en-US" sz="510" spc="41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CATALYST COMPOUND</a:t>
            </a:r>
            <a:endParaRPr lang="en-US" sz="790" dirty="0"/>
          </a:p>
        </p:txBody>
      </p:sp>
      <p:sp>
        <p:nvSpPr>
          <p:cNvPr id="83" name="Text 74"/>
          <p:cNvSpPr/>
          <p:nvPr/>
        </p:nvSpPr>
        <p:spPr>
          <a:xfrm>
            <a:off x="4934396" y="3175695"/>
            <a:ext cx="1795016" cy="377714"/>
          </a:xfrm>
          <a:prstGeom prst="roundRect">
            <a:avLst>
              <a:gd name="adj" fmla="val 11432"/>
            </a:avLst>
          </a:prstGeom>
          <a:solidFill>
            <a:srgbClr val="80CBC4">
              <a:alpha val="6000"/>
            </a:srgbClr>
          </a:solidFill>
          <a:ln w="9525">
            <a:solidFill>
              <a:srgbClr val="80CBC4">
                <a:alpha val="12000"/>
              </a:srgbClr>
            </a:solidFill>
          </a:ln>
        </p:spPr>
        <p:txBody>
          <a:bodyPr wrap="square" lIns="57150" tIns="43180" rIns="57150" bIns="43180" rtlCol="0" anchor="t"/>
          <a:lstStyle/>
          <a:p>
            <a:pPr algn="ctr" indent="0" marL="0">
              <a:buNone/>
            </a:pPr>
            <a:r>
              <a:rPr lang="en-US" sz="790" b="1" dirty="0">
                <a:solidFill>
                  <a:srgbClr val="80CB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κ_m</a:t>
            </a:r>
            <a:pPr algn="ctr" indent="0" marL="0">
              <a:buNone/>
            </a:pPr>
            <a:endParaRPr lang="en-US" sz="790" dirty="0"/>
          </a:p>
          <a:p>
            <a:pPr algn="ctr" indent="0" marL="0">
              <a:buNone/>
            </a:pPr>
            <a:r>
              <a:rPr lang="en-US" sz="510" spc="41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COUPLING CONST.</a:t>
            </a:r>
            <a:endParaRPr lang="en-US" sz="790" dirty="0"/>
          </a:p>
        </p:txBody>
      </p:sp>
      <p:sp>
        <p:nvSpPr>
          <p:cNvPr id="84" name="Text 75"/>
          <p:cNvSpPr/>
          <p:nvPr/>
        </p:nvSpPr>
        <p:spPr>
          <a:xfrm>
            <a:off x="6772573" y="3175695"/>
            <a:ext cx="1795016" cy="377714"/>
          </a:xfrm>
          <a:prstGeom prst="roundRect">
            <a:avLst>
              <a:gd name="adj" fmla="val 11432"/>
            </a:avLst>
          </a:prstGeom>
          <a:solidFill>
            <a:srgbClr val="80CBC4">
              <a:alpha val="6000"/>
            </a:srgbClr>
          </a:solidFill>
          <a:ln w="9525">
            <a:solidFill>
              <a:srgbClr val="80CBC4">
                <a:alpha val="12000"/>
              </a:srgbClr>
            </a:solidFill>
          </a:ln>
        </p:spPr>
        <p:txBody>
          <a:bodyPr wrap="square" lIns="57150" tIns="43180" rIns="57150" bIns="43180" rtlCol="0" anchor="t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80CB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CMNR-7/8</a:t>
            </a:r>
            <a:pPr algn="ctr" indent="0" marL="0">
              <a:buNone/>
            </a:pPr>
            <a:endParaRPr lang="en-US" sz="680" dirty="0"/>
          </a:p>
          <a:p>
            <a:pPr algn="ctr" indent="0" marL="0">
              <a:buNone/>
            </a:pPr>
            <a:r>
              <a:rPr lang="en-US" sz="510" spc="41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ACTIVE PROTOCOL</a:t>
            </a:r>
            <a:endParaRPr lang="en-US" sz="680" dirty="0"/>
          </a:p>
        </p:txBody>
      </p:sp>
      <p:sp>
        <p:nvSpPr>
          <p:cNvPr id="85" name="Text 76"/>
          <p:cNvSpPr/>
          <p:nvPr/>
        </p:nvSpPr>
        <p:spPr>
          <a:xfrm>
            <a:off x="5571555" y="3613398"/>
            <a:ext cx="528736" cy="324892"/>
          </a:xfrm>
          <a:prstGeom prst="roundRect">
            <a:avLst>
              <a:gd name="adj" fmla="val 13291"/>
            </a:avLst>
          </a:prstGeom>
          <a:solidFill>
            <a:srgbClr val="80CBC4">
              <a:alpha val="10000"/>
            </a:srgbClr>
          </a:solidFill>
          <a:ln w="9525">
            <a:solidFill>
              <a:srgbClr val="80CBC4">
                <a:alpha val="20000"/>
              </a:srgbClr>
            </a:solidFill>
          </a:ln>
        </p:spPr>
        <p:txBody>
          <a:bodyPr wrap="none" lIns="71120" tIns="29210" rIns="71120" bIns="29210" rtlCol="0" anchor="t"/>
          <a:lstStyle/>
          <a:p>
            <a:pPr algn="ctr" indent="0" marL="0">
              <a:buNone/>
            </a:pPr>
            <a:r>
              <a:rPr lang="en-US" sz="790" b="1" dirty="0">
                <a:solidFill>
                  <a:srgbClr val="80CB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⁷Li</a:t>
            </a:r>
            <a:pPr algn="ctr" indent="0" marL="0">
              <a:buNone/>
            </a:pPr>
            <a:endParaRPr lang="en-US" sz="790" dirty="0"/>
          </a:p>
          <a:p>
            <a:pPr algn="ctr" indent="0" marL="0">
              <a:buNone/>
            </a:pPr>
            <a:r>
              <a:rPr lang="en-US" sz="510" spc="36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LITHIUM-7</a:t>
            </a:r>
            <a:endParaRPr lang="en-US" sz="790" dirty="0"/>
          </a:p>
        </p:txBody>
      </p:sp>
      <p:pic>
        <p:nvPicPr>
          <p:cNvPr id="86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91994" y="3688407"/>
            <a:ext cx="214313" cy="75158"/>
          </a:xfrm>
          <a:prstGeom prst="rect">
            <a:avLst/>
          </a:prstGeom>
        </p:spPr>
      </p:pic>
      <p:sp>
        <p:nvSpPr>
          <p:cNvPr id="87" name="Text 77"/>
          <p:cNvSpPr/>
          <p:nvPr/>
        </p:nvSpPr>
        <p:spPr>
          <a:xfrm>
            <a:off x="6152257" y="3777407"/>
            <a:ext cx="323329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675"/>
              </a:lnSpc>
              <a:buNone/>
            </a:pPr>
            <a:r>
              <a:rPr lang="en-US" sz="45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</a:t>
            </a:r>
            <a:endParaRPr lang="en-US" sz="450" dirty="0"/>
          </a:p>
        </p:txBody>
      </p:sp>
      <p:sp>
        <p:nvSpPr>
          <p:cNvPr id="88" name="Text 78"/>
          <p:cNvSpPr/>
          <p:nvPr/>
        </p:nvSpPr>
        <p:spPr>
          <a:xfrm>
            <a:off x="6498346" y="3613398"/>
            <a:ext cx="509608" cy="324892"/>
          </a:xfrm>
          <a:prstGeom prst="roundRect">
            <a:avLst>
              <a:gd name="adj" fmla="val 13291"/>
            </a:avLst>
          </a:prstGeom>
          <a:solidFill>
            <a:srgbClr val="80CBC4">
              <a:alpha val="10000"/>
            </a:srgbClr>
          </a:solidFill>
          <a:ln w="9525">
            <a:solidFill>
              <a:srgbClr val="80CBC4">
                <a:alpha val="30000"/>
              </a:srgbClr>
            </a:solidFill>
          </a:ln>
        </p:spPr>
        <p:txBody>
          <a:bodyPr wrap="none" lIns="71120" tIns="29210" rIns="71120" bIns="29210" rtlCol="0" anchor="t"/>
          <a:lstStyle/>
          <a:p>
            <a:pPr algn="ctr" indent="0" marL="0">
              <a:buNone/>
            </a:pPr>
            <a:r>
              <a:rPr lang="en-US" sz="790" b="1" dirty="0">
                <a:solidFill>
                  <a:srgbClr val="A5D6A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³He</a:t>
            </a:r>
            <a:pPr algn="ctr" indent="0" marL="0">
              <a:buNone/>
            </a:pPr>
            <a:endParaRPr lang="en-US" sz="790" dirty="0"/>
          </a:p>
          <a:p>
            <a:pPr algn="ctr" indent="0" marL="0">
              <a:buNone/>
            </a:pPr>
            <a:r>
              <a:rPr lang="en-US" sz="510" spc="36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HELIUM-3</a:t>
            </a:r>
            <a:endParaRPr lang="en-US" sz="790" dirty="0"/>
          </a:p>
        </p:txBody>
      </p:sp>
      <p:pic>
        <p:nvPicPr>
          <p:cNvPr id="89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98209" y="3688407"/>
            <a:ext cx="214313" cy="75158"/>
          </a:xfrm>
          <a:prstGeom prst="rect">
            <a:avLst/>
          </a:prstGeom>
        </p:spPr>
      </p:pic>
      <p:sp>
        <p:nvSpPr>
          <p:cNvPr id="90" name="Text 79"/>
          <p:cNvSpPr/>
          <p:nvPr/>
        </p:nvSpPr>
        <p:spPr>
          <a:xfrm>
            <a:off x="7060109" y="3777407"/>
            <a:ext cx="31956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675"/>
              </a:lnSpc>
              <a:buNone/>
            </a:pPr>
            <a:r>
              <a:rPr lang="en-US" sz="45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+ ⁴HE + N</a:t>
            </a:r>
            <a:endParaRPr lang="en-US" sz="450" dirty="0"/>
          </a:p>
        </p:txBody>
      </p:sp>
      <p:sp>
        <p:nvSpPr>
          <p:cNvPr id="91" name="Text 80"/>
          <p:cNvSpPr/>
          <p:nvPr/>
        </p:nvSpPr>
        <p:spPr>
          <a:xfrm>
            <a:off x="7402596" y="3629620"/>
            <a:ext cx="527825" cy="292447"/>
          </a:xfrm>
          <a:prstGeom prst="roundRect">
            <a:avLst>
              <a:gd name="adj" fmla="val 14765"/>
            </a:avLst>
          </a:prstGeom>
          <a:solidFill>
            <a:srgbClr val="FFD54F">
              <a:alpha val="7000"/>
            </a:srgbClr>
          </a:solidFill>
          <a:ln w="9525">
            <a:solidFill>
              <a:srgbClr val="FFD54F">
                <a:alpha val="18000"/>
              </a:srgbClr>
            </a:solidFill>
          </a:ln>
        </p:spPr>
        <p:txBody>
          <a:bodyPr wrap="none" lIns="71120" tIns="29210" rIns="71120" bIns="29210" rtlCol="0" anchor="t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D54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Au-Li</a:t>
            </a:r>
            <a:pPr algn="ctr" indent="0" marL="0">
              <a:buNone/>
            </a:pPr>
            <a:endParaRPr lang="en-US" sz="620" dirty="0"/>
          </a:p>
          <a:p>
            <a:pPr algn="ctr" indent="0" marL="0">
              <a:buNone/>
            </a:pPr>
            <a:r>
              <a:rPr lang="en-US" sz="510" spc="36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CATALYST</a:t>
            </a:r>
            <a:endParaRPr lang="en-US" sz="620" dirty="0"/>
          </a:p>
        </p:txBody>
      </p:sp>
      <p:sp>
        <p:nvSpPr>
          <p:cNvPr id="92" name="Text 81"/>
          <p:cNvSpPr/>
          <p:nvPr/>
        </p:nvSpPr>
        <p:spPr>
          <a:xfrm>
            <a:off x="0" y="4485680"/>
            <a:ext cx="9144000" cy="657820"/>
          </a:xfrm>
          <a:prstGeom prst="rect">
            <a:avLst/>
          </a:prstGeom>
          <a:gradFill rotWithShape="1">
            <a:gsLst>
              <a:gs pos="0">
                <a:srgbClr val="0D1530">
                  <a:alpha val="98000"/>
                </a:srgbClr>
              </a:gs>
              <a:gs pos="100000">
                <a:srgbClr val="10182A">
                  <a:alpha val="98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3" name="Text 82"/>
          <p:cNvSpPr/>
          <p:nvPr/>
        </p:nvSpPr>
        <p:spPr>
          <a:xfrm>
            <a:off x="0" y="4485680"/>
            <a:ext cx="9144000" cy="9525"/>
          </a:xfrm>
          <a:prstGeom prst="rect">
            <a:avLst/>
          </a:prstGeom>
          <a:solidFill>
            <a:srgbClr val="5C6BC0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4" name="Image 9" descr="preencoded.png">    </p:cNvPr>
          <p:cNvPicPr>
            <a:picLocks noChangeAspect="1"/>
          </p:cNvPicPr>
          <p:nvPr/>
        </p:nvPicPr>
        <p:blipFill>
          <a:blip r:embed="rId19">
            <a:alphaModFix amt="70000"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218316" y="4752984"/>
            <a:ext cx="132588" cy="132588"/>
          </a:xfrm>
          <a:prstGeom prst="rect">
            <a:avLst/>
          </a:prstGeom>
        </p:spPr>
      </p:pic>
      <p:sp>
        <p:nvSpPr>
          <p:cNvPr id="95" name="Text 83"/>
          <p:cNvSpPr/>
          <p:nvPr/>
        </p:nvSpPr>
        <p:spPr>
          <a:xfrm>
            <a:off x="1161745" y="4741962"/>
            <a:ext cx="6820361" cy="1546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218"/>
              </a:lnSpc>
              <a:buNone/>
            </a:pPr>
            <a:r>
              <a:rPr lang="en-US" sz="840" i="1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These protocols represent a new paradigm of </a:t>
            </a:r>
            <a:pPr algn="ctr" indent="0" marL="0">
              <a:lnSpc>
                <a:spcPts val="1218"/>
              </a:lnSpc>
              <a:buNone/>
            </a:pPr>
            <a:r>
              <a:rPr lang="en-US" sz="840" b="1" i="1" dirty="0">
                <a:solidFill>
                  <a:srgbClr val="9FA8DA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geometric chemistry</a:t>
            </a:r>
            <a:pPr algn="ctr" indent="0" marL="0">
              <a:lnSpc>
                <a:spcPts val="1218"/>
              </a:lnSpc>
              <a:buNone/>
            </a:pPr>
            <a:r>
              <a:rPr lang="en-US" sz="840" i="1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— matter assembly via </a:t>
            </a:r>
            <a:pPr algn="ctr" indent="0" marL="0">
              <a:lnSpc>
                <a:spcPts val="1218"/>
              </a:lnSpc>
              <a:buNone/>
            </a:pPr>
            <a:r>
              <a:rPr lang="en-US" sz="840" b="1" i="1" dirty="0">
                <a:solidFill>
                  <a:srgbClr val="9FA8DA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vacuum resonance</a:t>
            </a:r>
            <a:pPr algn="ctr" indent="0" marL="0">
              <a:lnSpc>
                <a:spcPts val="1218"/>
              </a:lnSpc>
              <a:buNone/>
            </a:pPr>
            <a:r>
              <a:rPr lang="en-US" sz="840" i="1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, not brute-force thermochemistry.</a:t>
            </a:r>
            <a:endParaRPr lang="en-US" sz="840" dirty="0"/>
          </a:p>
        </p:txBody>
      </p:sp>
      <p:pic>
        <p:nvPicPr>
          <p:cNvPr id="96" name="Image 10" descr="preencoded.png">    </p:cNvPr>
          <p:cNvPicPr>
            <a:picLocks noChangeAspect="1"/>
          </p:cNvPicPr>
          <p:nvPr/>
        </p:nvPicPr>
        <p:blipFill>
          <a:blip r:embed="rId21">
            <a:alphaModFix amt="70000"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792947" y="4752984"/>
            <a:ext cx="132588" cy="132588"/>
          </a:xfrm>
          <a:prstGeom prst="rect">
            <a:avLst/>
          </a:prstGeom>
        </p:spPr>
      </p:pic>
      <p:sp>
        <p:nvSpPr>
          <p:cNvPr id="97" name="Text 84"/>
          <p:cNvSpPr/>
          <p:nvPr/>
        </p:nvSpPr>
        <p:spPr>
          <a:xfrm>
            <a:off x="295275" y="638175"/>
            <a:ext cx="4195467" cy="21580"/>
          </a:xfrm>
          <a:custGeom>
            <a:avLst/>
            <a:gdLst/>
            <a:ahLst/>
            <a:cxnLst/>
            <a:rect l="l" t="t" r="r" b="b"/>
            <a:pathLst>
              <a:path w="4195467" h="21580">
                <a:moveTo>
                  <a:pt x="100330" y="0"/>
                </a:moveTo>
                <a:lnTo>
                  <a:pt x="4095138" y="0"/>
                </a:lnTo>
                <a:lnTo>
                  <a:pt x="4118246" y="2698"/>
                </a:lnTo>
                <a:lnTo>
                  <a:pt x="4127594" y="5395"/>
                </a:lnTo>
                <a:lnTo>
                  <a:pt x="4134613" y="8093"/>
                </a:lnTo>
                <a:lnTo>
                  <a:pt x="4140400" y="10790"/>
                </a:lnTo>
                <a:lnTo>
                  <a:pt x="4145382" y="13488"/>
                </a:lnTo>
                <a:lnTo>
                  <a:pt x="4149779" y="16185"/>
                </a:lnTo>
                <a:lnTo>
                  <a:pt x="4153724" y="18883"/>
                </a:lnTo>
                <a:lnTo>
                  <a:pt x="4157303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4FC3F7"/>
              </a:gs>
              <a:gs pos="100000">
                <a:srgbClr val="7986CB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8" name="Text 85"/>
          <p:cNvSpPr/>
          <p:nvPr/>
        </p:nvSpPr>
        <p:spPr>
          <a:xfrm>
            <a:off x="4653260" y="638175"/>
            <a:ext cx="4195467" cy="21580"/>
          </a:xfrm>
          <a:custGeom>
            <a:avLst/>
            <a:gdLst/>
            <a:ahLst/>
            <a:cxnLst/>
            <a:rect l="l" t="t" r="r" b="b"/>
            <a:pathLst>
              <a:path w="4195467" h="21580">
                <a:moveTo>
                  <a:pt x="100330" y="0"/>
                </a:moveTo>
                <a:lnTo>
                  <a:pt x="4095138" y="0"/>
                </a:lnTo>
                <a:lnTo>
                  <a:pt x="4118246" y="2698"/>
                </a:lnTo>
                <a:lnTo>
                  <a:pt x="4127594" y="5395"/>
                </a:lnTo>
                <a:lnTo>
                  <a:pt x="4134613" y="8093"/>
                </a:lnTo>
                <a:lnTo>
                  <a:pt x="4140400" y="10790"/>
                </a:lnTo>
                <a:lnTo>
                  <a:pt x="4145382" y="13488"/>
                </a:lnTo>
                <a:lnTo>
                  <a:pt x="4149779" y="16185"/>
                </a:lnTo>
                <a:lnTo>
                  <a:pt x="4153724" y="18883"/>
                </a:lnTo>
                <a:lnTo>
                  <a:pt x="4157303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80CBC4"/>
              </a:gs>
              <a:gs pos="100000">
                <a:srgbClr val="A5D6A7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858470" y="0"/>
            <a:ext cx="3285530" cy="3143250"/>
          </a:xfrm>
          <a:prstGeom prst="rect">
            <a:avLst/>
          </a:prstGeom>
          <a:gradFill rotWithShape="1">
            <a:gsLst>
              <a:gs pos="0">
                <a:srgbClr val="5C6BC0">
                  <a:alpha val="13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2857500"/>
            <a:ext cx="2286000" cy="2286000"/>
          </a:xfrm>
          <a:prstGeom prst="rect">
            <a:avLst/>
          </a:prstGeom>
          <a:gradFill rotWithShape="1">
            <a:gsLst>
              <a:gs pos="0">
                <a:srgbClr val="43A89A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alphaModFix am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14580" y="1714500"/>
            <a:ext cx="1714500" cy="17145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66725" y="785366"/>
            <a:ext cx="8210550" cy="478483"/>
          </a:xfrm>
          <a:prstGeom prst="roundRect">
            <a:avLst>
              <a:gd name="adj" fmla="val 14864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60000">
                <a:srgbClr val="000000">
                  <a:alpha val="0"/>
                </a:srgbClr>
              </a:gs>
            </a:gsLst>
            <a:lin ang="18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66725" y="1353889"/>
            <a:ext cx="8210550" cy="534144"/>
          </a:xfrm>
          <a:prstGeom prst="roundRect">
            <a:avLst>
              <a:gd name="adj" fmla="val 13315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60000">
                <a:srgbClr val="000000">
                  <a:alpha val="0"/>
                </a:srgbClr>
              </a:gs>
            </a:gsLst>
            <a:lin ang="18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66725" y="1978075"/>
            <a:ext cx="8210550" cy="478483"/>
          </a:xfrm>
          <a:prstGeom prst="roundRect">
            <a:avLst>
              <a:gd name="adj" fmla="val 14864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60000">
                <a:srgbClr val="000000">
                  <a:alpha val="0"/>
                </a:srgbClr>
              </a:gs>
            </a:gsLst>
            <a:lin ang="18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466725" y="2546598"/>
            <a:ext cx="8210550" cy="534144"/>
          </a:xfrm>
          <a:prstGeom prst="roundRect">
            <a:avLst>
              <a:gd name="adj" fmla="val 13315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60000">
                <a:srgbClr val="000000">
                  <a:alpha val="0"/>
                </a:srgbClr>
              </a:gs>
            </a:gsLst>
            <a:lin ang="18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66725" y="3170783"/>
            <a:ext cx="8210550" cy="534144"/>
          </a:xfrm>
          <a:prstGeom prst="roundRect">
            <a:avLst>
              <a:gd name="adj" fmla="val 13315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60000">
                <a:srgbClr val="000000">
                  <a:alpha val="0"/>
                </a:srgbClr>
              </a:gs>
            </a:gsLst>
            <a:lin ang="18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alphaModFix amt="9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315962"/>
            <a:ext cx="150465" cy="15046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1965" y="257770"/>
            <a:ext cx="4159508" cy="2668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101"/>
              </a:lnSpc>
              <a:buNone/>
            </a:pPr>
            <a:r>
              <a:rPr lang="en-US" sz="1910" spc="-30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Falsifiable Predictions of </a:t>
            </a:r>
            <a:pPr algn="l" indent="0" marL="0">
              <a:lnSpc>
                <a:spcPts val="2101"/>
              </a:lnSpc>
              <a:buNone/>
            </a:pPr>
            <a:r>
              <a:rPr lang="en-US" sz="1910" b="1" spc="-30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UVG 2.0</a:t>
            </a:r>
            <a:endParaRPr lang="en-US" sz="1910" dirty="0"/>
          </a:p>
        </p:txBody>
      </p:sp>
      <p:sp>
        <p:nvSpPr>
          <p:cNvPr id="14" name="Text 10"/>
          <p:cNvSpPr/>
          <p:nvPr/>
        </p:nvSpPr>
        <p:spPr>
          <a:xfrm>
            <a:off x="4780806" y="295275"/>
            <a:ext cx="703463" cy="191691"/>
          </a:xfrm>
          <a:prstGeom prst="roundRect">
            <a:avLst>
              <a:gd name="adj" fmla="val 22526"/>
            </a:avLst>
          </a:prstGeom>
          <a:solidFill>
            <a:srgbClr val="43A89A">
              <a:alpha val="12000"/>
            </a:srgbClr>
          </a:solidFill>
          <a:ln w="9525">
            <a:solidFill>
              <a:srgbClr val="43A89A">
                <a:alpha val="35000"/>
              </a:srgbClr>
            </a:solidFill>
          </a:ln>
        </p:spPr>
        <p:txBody>
          <a:bodyPr wrap="none" lIns="86360" tIns="21590" rIns="86360" bIns="21590" rtlCol="0" anchor="t"/>
          <a:lstStyle/>
          <a:p>
            <a:pPr algn="l" indent="0" marL="0">
              <a:buNone/>
            </a:pPr>
            <a:r>
              <a:rPr lang="en-US" sz="680" b="1" spc="82" kern="0" dirty="0">
                <a:solidFill>
                  <a:srgbClr val="43A8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TESTABLE</a:t>
            </a:r>
            <a:endParaRPr lang="en-US" sz="680" dirty="0"/>
          </a:p>
        </p:txBody>
      </p:sp>
      <p:sp>
        <p:nvSpPr>
          <p:cNvPr id="15" name="Text 11"/>
          <p:cNvSpPr/>
          <p:nvPr/>
        </p:nvSpPr>
        <p:spPr>
          <a:xfrm>
            <a:off x="457200" y="596950"/>
            <a:ext cx="4000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5C6BC0"/>
              </a:gs>
              <a:gs pos="100000">
                <a:srgbClr val="43A89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457200" y="775841"/>
            <a:ext cx="8229600" cy="497532"/>
          </a:xfrm>
          <a:prstGeom prst="roundRect">
            <a:avLst>
              <a:gd name="adj" fmla="val 14295"/>
            </a:avLst>
          </a:prstGeom>
          <a:solidFill>
            <a:srgbClr val="12182E"/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581025" y="885527"/>
            <a:ext cx="285750" cy="314325"/>
          </a:xfrm>
          <a:prstGeom prst="ellipse">
            <a:avLst/>
          </a:prstGeom>
          <a:solidFill>
            <a:srgbClr val="5C6BC0">
              <a:alpha val="14000"/>
            </a:srgbClr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40" b="1" spc="-30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40" dirty="0"/>
          </a:p>
        </p:txBody>
      </p:sp>
      <p:sp>
        <p:nvSpPr>
          <p:cNvPr id="18" name="Text 14"/>
          <p:cNvSpPr/>
          <p:nvPr/>
        </p:nvSpPr>
        <p:spPr>
          <a:xfrm>
            <a:off x="994916" y="877937"/>
            <a:ext cx="7590" cy="29334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alphaModFix amt="72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155" y="900866"/>
            <a:ext cx="132588" cy="1325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309241" y="877937"/>
            <a:ext cx="7527101" cy="174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72"/>
              </a:lnSpc>
              <a:buNone/>
            </a:pPr>
            <a:r>
              <a:rPr lang="en-US" sz="620" b="1" spc="25" kern="0" dirty="0">
                <a:solidFill>
                  <a:srgbClr val="43A89A"/>
                </a:solidFill>
                <a:highlight>
                  <a:srgbClr val="43A89A">
                    <a:alpha val="12000"/>
                  </a:srgbClr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PSU Density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Density anomalies detectable near </a:t>
            </a:r>
            <a:pPr algn="l" indent="0" marL="0">
              <a:lnSpc>
                <a:spcPts val="1372"/>
              </a:lnSpc>
              <a:buNone/>
            </a:pPr>
            <a:r>
              <a:rPr lang="en-US" sz="980" b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phase-transitioned dielectrics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measurable via Casimir-type apparatus.</a:t>
            </a:r>
            <a:endParaRPr lang="en-US" sz="980" dirty="0"/>
          </a:p>
        </p:txBody>
      </p:sp>
      <p:sp>
        <p:nvSpPr>
          <p:cNvPr id="21" name="Text 16"/>
          <p:cNvSpPr/>
          <p:nvPr/>
        </p:nvSpPr>
        <p:spPr>
          <a:xfrm>
            <a:off x="457200" y="1344364"/>
            <a:ext cx="8229600" cy="553194"/>
          </a:xfrm>
          <a:prstGeom prst="roundRect">
            <a:avLst>
              <a:gd name="adj" fmla="val 12856"/>
            </a:avLst>
          </a:prstGeom>
          <a:solidFill>
            <a:srgbClr val="12182E"/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581025" y="1454051"/>
            <a:ext cx="285750" cy="314325"/>
          </a:xfrm>
          <a:prstGeom prst="ellipse">
            <a:avLst/>
          </a:prstGeom>
          <a:solidFill>
            <a:srgbClr val="5C6BC0">
              <a:alpha val="14000"/>
            </a:srgbClr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40" b="1" spc="-30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40" dirty="0"/>
          </a:p>
        </p:txBody>
      </p:sp>
      <p:sp>
        <p:nvSpPr>
          <p:cNvPr id="23" name="Text 18"/>
          <p:cNvSpPr/>
          <p:nvPr/>
        </p:nvSpPr>
        <p:spPr>
          <a:xfrm>
            <a:off x="994916" y="1446461"/>
            <a:ext cx="7590" cy="349002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alphaModFix amt="72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8155" y="1469389"/>
            <a:ext cx="132588" cy="13258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309241" y="1446461"/>
            <a:ext cx="7369055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2"/>
              </a:lnSpc>
              <a:buNone/>
            </a:pPr>
            <a:r>
              <a:rPr lang="en-US" sz="620" b="1" spc="25" kern="0" dirty="0">
                <a:solidFill>
                  <a:srgbClr val="43A89A"/>
                </a:solidFill>
                <a:highlight>
                  <a:srgbClr val="43A89A">
                    <a:alpha val="12000"/>
                  </a:srgbClr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F♯ 369.99 Hz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Frequency produces </a:t>
            </a:r>
            <a:pPr algn="l" indent="0" marL="0">
              <a:lnSpc>
                <a:spcPts val="1372"/>
              </a:lnSpc>
              <a:buNone/>
            </a:pPr>
            <a:r>
              <a:rPr lang="en-US" sz="980" b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non-random, geometry-aligned effects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crystal nucleation — distinguishable from acoustic noise.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457200" y="1968550"/>
            <a:ext cx="8229600" cy="497532"/>
          </a:xfrm>
          <a:prstGeom prst="roundRect">
            <a:avLst>
              <a:gd name="adj" fmla="val 14295"/>
            </a:avLst>
          </a:prstGeom>
          <a:solidFill>
            <a:srgbClr val="12182E"/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1"/>
          <p:cNvSpPr/>
          <p:nvPr/>
        </p:nvSpPr>
        <p:spPr>
          <a:xfrm>
            <a:off x="581025" y="2078236"/>
            <a:ext cx="285750" cy="314325"/>
          </a:xfrm>
          <a:prstGeom prst="ellipse">
            <a:avLst/>
          </a:prstGeom>
          <a:solidFill>
            <a:srgbClr val="5C6BC0">
              <a:alpha val="14000"/>
            </a:srgbClr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40" b="1" spc="-30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40" dirty="0"/>
          </a:p>
        </p:txBody>
      </p:sp>
      <p:sp>
        <p:nvSpPr>
          <p:cNvPr id="28" name="Text 22"/>
          <p:cNvSpPr/>
          <p:nvPr/>
        </p:nvSpPr>
        <p:spPr>
          <a:xfrm>
            <a:off x="994916" y="2070646"/>
            <a:ext cx="7590" cy="29334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9">
            <a:alphaModFix amt="72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8155" y="2093574"/>
            <a:ext cx="132588" cy="13258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309241" y="2070646"/>
            <a:ext cx="7576706" cy="174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72"/>
              </a:lnSpc>
              <a:buNone/>
            </a:pPr>
            <a:r>
              <a:rPr lang="en-US" sz="620" b="1" spc="25" kern="0" dirty="0">
                <a:solidFill>
                  <a:srgbClr val="43A89A"/>
                </a:solidFill>
                <a:highlight>
                  <a:srgbClr val="43A89A">
                    <a:alpha val="12000"/>
                  </a:srgbClr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1260 Hz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Acoustic field </a:t>
            </a:r>
            <a:pPr algn="l" indent="0" marL="0">
              <a:lnSpc>
                <a:spcPts val="1372"/>
              </a:lnSpc>
              <a:buNone/>
            </a:pPr>
            <a:r>
              <a:rPr lang="en-US" sz="980" b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alters reaction kinetics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morphic coupling resonator chambers beyond thermal or pressure effects.</a:t>
            </a:r>
            <a:endParaRPr lang="en-US" sz="980" dirty="0"/>
          </a:p>
        </p:txBody>
      </p:sp>
      <p:sp>
        <p:nvSpPr>
          <p:cNvPr id="31" name="Text 24"/>
          <p:cNvSpPr/>
          <p:nvPr/>
        </p:nvSpPr>
        <p:spPr>
          <a:xfrm>
            <a:off x="457200" y="2537073"/>
            <a:ext cx="8229600" cy="553194"/>
          </a:xfrm>
          <a:prstGeom prst="roundRect">
            <a:avLst>
              <a:gd name="adj" fmla="val 12856"/>
            </a:avLst>
          </a:prstGeom>
          <a:solidFill>
            <a:srgbClr val="12182E"/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5"/>
          <p:cNvSpPr/>
          <p:nvPr/>
        </p:nvSpPr>
        <p:spPr>
          <a:xfrm>
            <a:off x="581025" y="2646759"/>
            <a:ext cx="285750" cy="314325"/>
          </a:xfrm>
          <a:prstGeom prst="ellipse">
            <a:avLst/>
          </a:prstGeom>
          <a:solidFill>
            <a:srgbClr val="5C6BC0">
              <a:alpha val="14000"/>
            </a:srgbClr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40" b="1" spc="-30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40" dirty="0"/>
          </a:p>
        </p:txBody>
      </p:sp>
      <p:sp>
        <p:nvSpPr>
          <p:cNvPr id="33" name="Text 26"/>
          <p:cNvSpPr/>
          <p:nvPr/>
        </p:nvSpPr>
        <p:spPr>
          <a:xfrm>
            <a:off x="994916" y="2639169"/>
            <a:ext cx="7590" cy="349002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11">
            <a:alphaModFix amt="72000"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8155" y="2662098"/>
            <a:ext cx="132588" cy="13258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309241" y="2639169"/>
            <a:ext cx="7369055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2"/>
              </a:lnSpc>
              <a:buNone/>
            </a:pPr>
            <a:r>
              <a:rPr lang="en-US" sz="620" b="1" spc="25" kern="0" dirty="0">
                <a:solidFill>
                  <a:srgbClr val="43A89A"/>
                </a:solidFill>
                <a:highlight>
                  <a:srgbClr val="43A89A">
                    <a:alpha val="12000"/>
                  </a:srgbClr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κ Constant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Morphic coupling constant </a:t>
            </a:r>
            <a:pPr algn="l" indent="0" marL="0">
              <a:lnSpc>
                <a:spcPts val="1372"/>
              </a:lnSpc>
              <a:buNone/>
            </a:pPr>
            <a:r>
              <a:rPr lang="en-US" sz="980" b="1" i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</a:t>
            </a:r>
            <a:pPr algn="l" indent="0" marL="0">
              <a:lnSpc>
                <a:spcPts val="1372"/>
              </a:lnSpc>
              <a:buNone/>
            </a:pPr>
            <a:r>
              <a:rPr lang="en-US" sz="980" b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experimentally measurable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via vacuum resonance apparatus with reproducible values.</a:t>
            </a:r>
            <a:endParaRPr lang="en-US" sz="980" dirty="0"/>
          </a:p>
        </p:txBody>
      </p:sp>
      <p:sp>
        <p:nvSpPr>
          <p:cNvPr id="36" name="Text 28"/>
          <p:cNvSpPr/>
          <p:nvPr/>
        </p:nvSpPr>
        <p:spPr>
          <a:xfrm>
            <a:off x="457200" y="3161258"/>
            <a:ext cx="8229600" cy="553194"/>
          </a:xfrm>
          <a:prstGeom prst="roundRect">
            <a:avLst>
              <a:gd name="adj" fmla="val 12856"/>
            </a:avLst>
          </a:prstGeom>
          <a:solidFill>
            <a:srgbClr val="12182E"/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29"/>
          <p:cNvSpPr/>
          <p:nvPr/>
        </p:nvSpPr>
        <p:spPr>
          <a:xfrm>
            <a:off x="581025" y="3270945"/>
            <a:ext cx="285750" cy="314325"/>
          </a:xfrm>
          <a:prstGeom prst="ellipse">
            <a:avLst/>
          </a:prstGeom>
          <a:solidFill>
            <a:srgbClr val="5C6BC0">
              <a:alpha val="14000"/>
            </a:srgbClr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40" b="1" spc="-30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40" dirty="0"/>
          </a:p>
        </p:txBody>
      </p:sp>
      <p:sp>
        <p:nvSpPr>
          <p:cNvPr id="38" name="Text 30"/>
          <p:cNvSpPr/>
          <p:nvPr/>
        </p:nvSpPr>
        <p:spPr>
          <a:xfrm>
            <a:off x="994916" y="3263354"/>
            <a:ext cx="7590" cy="349002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9" name="Image 6" descr="preencoded.png">    </p:cNvPr>
          <p:cNvPicPr>
            <a:picLocks noChangeAspect="1"/>
          </p:cNvPicPr>
          <p:nvPr/>
        </p:nvPicPr>
        <p:blipFill>
          <a:blip r:embed="rId13">
            <a:alphaModFix amt="72000"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8155" y="3286283"/>
            <a:ext cx="132588" cy="132588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1309241" y="3263354"/>
            <a:ext cx="7369055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2"/>
              </a:lnSpc>
              <a:buNone/>
            </a:pPr>
            <a:r>
              <a:rPr lang="en-US" sz="620" b="1" spc="25" kern="0" dirty="0">
                <a:solidFill>
                  <a:srgbClr val="43A89A"/>
                </a:solidFill>
                <a:highlight>
                  <a:srgbClr val="43A89A">
                    <a:alpha val="12000"/>
                  </a:srgbClr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MNTR Device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Acoustic standing wave protocols produce </a:t>
            </a:r>
            <a:pPr algn="l" indent="0" marL="0">
              <a:lnSpc>
                <a:spcPts val="1372"/>
              </a:lnSpc>
              <a:buNone/>
            </a:pPr>
            <a:r>
              <a:rPr lang="en-US" sz="980" b="1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anomalous carbon crystal yields</a:t>
            </a:r>
            <a:pPr algn="l" indent="0" marL="0">
              <a:lnSpc>
                <a:spcPts val="1372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exceeding thermochemical baselines in controlled trials.</a:t>
            </a:r>
            <a:endParaRPr lang="en-US" sz="980" dirty="0"/>
          </a:p>
        </p:txBody>
      </p:sp>
      <p:sp>
        <p:nvSpPr>
          <p:cNvPr id="41" name="Text 32"/>
          <p:cNvSpPr/>
          <p:nvPr/>
        </p:nvSpPr>
        <p:spPr>
          <a:xfrm>
            <a:off x="0" y="4613374"/>
            <a:ext cx="9144000" cy="530126"/>
          </a:xfrm>
          <a:prstGeom prst="rect">
            <a:avLst/>
          </a:prstGeom>
          <a:gradFill rotWithShape="1">
            <a:gsLst>
              <a:gs pos="0">
                <a:srgbClr val="5C6BC0">
                  <a:alpha val="22000"/>
                </a:srgbClr>
              </a:gs>
              <a:gs pos="60000">
                <a:srgbClr val="43A89A">
                  <a:alpha val="14000"/>
                </a:srgbClr>
              </a:gs>
              <a:gs pos="100000">
                <a:srgbClr val="0A0E1A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33"/>
          <p:cNvSpPr/>
          <p:nvPr/>
        </p:nvSpPr>
        <p:spPr>
          <a:xfrm>
            <a:off x="0" y="4613374"/>
            <a:ext cx="9144000" cy="9525"/>
          </a:xfrm>
          <a:prstGeom prst="rect">
            <a:avLst/>
          </a:prstGeom>
          <a:solidFill>
            <a:srgbClr val="5C6BC0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15">
            <a:alphaModFix amt="85000"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9916" y="4816831"/>
            <a:ext cx="132588" cy="132588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718691" y="4723209"/>
            <a:ext cx="5219956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spc="25" kern="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UVG 2.0 is falsifiable.</a:t>
            </a:r>
            <a:pPr algn="l" indent="0" marL="0">
              <a:lnSpc>
                <a:spcPts val="1260"/>
              </a:lnSpc>
              <a:buNone/>
            </a:pPr>
            <a:r>
              <a:rPr lang="en-US" sz="840" spc="25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These predictions distinguish it from conventional physics and invite direct experimental scrutiny.</a:t>
            </a:r>
            <a:endParaRPr lang="en-US" sz="840" dirty="0"/>
          </a:p>
        </p:txBody>
      </p:sp>
      <p:sp>
        <p:nvSpPr>
          <p:cNvPr id="45" name="Text 35"/>
          <p:cNvSpPr/>
          <p:nvPr/>
        </p:nvSpPr>
        <p:spPr>
          <a:xfrm>
            <a:off x="5979765" y="4793010"/>
            <a:ext cx="791661" cy="180231"/>
          </a:xfrm>
          <a:prstGeom prst="roundRect">
            <a:avLst>
              <a:gd name="adj" fmla="val 19730"/>
            </a:avLst>
          </a:prstGeom>
          <a:solidFill>
            <a:srgbClr val="43A89A">
              <a:alpha val="10000"/>
            </a:srgbClr>
          </a:solidFill>
          <a:ln w="9525">
            <a:solidFill>
              <a:srgbClr val="43A89A">
                <a:alpha val="28000"/>
              </a:srgbClr>
            </a:solidFill>
          </a:ln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620" dirty="0">
                <a:solidFill>
                  <a:srgbClr val="43A89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Predictions</a:t>
            </a:r>
            <a:endParaRPr lang="en-US" sz="620" dirty="0"/>
          </a:p>
        </p:txBody>
      </p:sp>
      <p:sp>
        <p:nvSpPr>
          <p:cNvPr id="46" name="Text 36"/>
          <p:cNvSpPr/>
          <p:nvPr/>
        </p:nvSpPr>
        <p:spPr>
          <a:xfrm>
            <a:off x="6826895" y="4793010"/>
            <a:ext cx="984757" cy="180231"/>
          </a:xfrm>
          <a:prstGeom prst="roundRect">
            <a:avLst>
              <a:gd name="adj" fmla="val 19730"/>
            </a:avLst>
          </a:prstGeom>
          <a:solidFill>
            <a:srgbClr val="5C6BC0">
              <a:alpha val="10000"/>
            </a:srgbClr>
          </a:solidFill>
          <a:ln w="9525">
            <a:solidFill>
              <a:srgbClr val="5C6BC0">
                <a:alpha val="28000"/>
              </a:srgbClr>
            </a:solidFill>
          </a:ln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620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CC0 Public Domain</a:t>
            </a:r>
            <a:endParaRPr lang="en-US" sz="620" dirty="0"/>
          </a:p>
        </p:txBody>
      </p:sp>
      <p:sp>
        <p:nvSpPr>
          <p:cNvPr id="47" name="Text 37"/>
          <p:cNvSpPr/>
          <p:nvPr/>
        </p:nvSpPr>
        <p:spPr>
          <a:xfrm>
            <a:off x="7863334" y="4793010"/>
            <a:ext cx="839935" cy="180231"/>
          </a:xfrm>
          <a:prstGeom prst="roundRect">
            <a:avLst>
              <a:gd name="adj" fmla="val 19730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12000"/>
              </a:srgbClr>
            </a:solidFill>
          </a:ln>
        </p:spPr>
        <p:txBody>
          <a:bodyPr wrap="none" lIns="71120" tIns="21590" rIns="71120" bIns="21590" rtlCol="0" anchor="t"/>
          <a:lstStyle/>
          <a:p>
            <a:pPr algn="l" indent="0" marL="0">
              <a:buNone/>
            </a:pPr>
            <a:r>
              <a:rPr lang="en-US" sz="620" dirty="0">
                <a:solidFill>
                  <a:srgbClr val="E8EA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UVG 2.0 · 2026</a:t>
            </a:r>
            <a:endParaRPr lang="en-US" sz="6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5C6BC0">
                  <a:alpha val="13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-10000" r="50000" b="11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6725" y="3216920"/>
            <a:ext cx="29170" cy="128141"/>
          </a:xfrm>
          <a:prstGeom prst="roundRect">
            <a:avLst>
              <a:gd name="adj" fmla="val 47892"/>
            </a:avLst>
          </a:prstGeom>
          <a:solidFill>
            <a:srgbClr val="F0C04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1286470"/>
          </a:xfrm>
          <a:prstGeom prst="rect">
            <a:avLst/>
          </a:prstGeom>
          <a:gradFill rotWithShape="1">
            <a:gsLst>
              <a:gs pos="0">
                <a:srgbClr val="0A0E1A">
                  <a:alpha val="9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357336"/>
            <a:ext cx="200620" cy="13841"/>
          </a:xfrm>
          <a:prstGeom prst="roundRect">
            <a:avLst>
              <a:gd name="adj" fmla="val 55054"/>
            </a:avLst>
          </a:pr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14970" y="299591"/>
            <a:ext cx="136993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ANALYSIS</a:t>
            </a:r>
            <a:endParaRPr lang="en-US" sz="680" dirty="0"/>
          </a:p>
        </p:txBody>
      </p:sp>
      <p:sp>
        <p:nvSpPr>
          <p:cNvPr id="9" name="Text 7"/>
          <p:cNvSpPr/>
          <p:nvPr/>
        </p:nvSpPr>
        <p:spPr>
          <a:xfrm>
            <a:off x="457200" y="472232"/>
            <a:ext cx="5618140" cy="585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97"/>
              </a:lnSpc>
              <a:buNone/>
            </a:pPr>
            <a:r>
              <a:rPr lang="en-US" sz="1910" spc="-19" kern="0" dirty="0">
                <a:solidFill>
                  <a:srgbClr val="E8EA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UVG 2.0 in Context — </a:t>
            </a:r>
            <a:pPr algn="l" indent="0" marL="0">
              <a:lnSpc>
                <a:spcPts val="2197"/>
              </a:lnSpc>
              <a:buNone/>
            </a:pPr>
            <a:r>
              <a:rPr lang="en-US" sz="1910" b="1" spc="-19" kern="0" dirty="0">
                <a:solidFill>
                  <a:srgbClr val="7986C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Comparison with Key Frameworks</a:t>
            </a:r>
            <a:endParaRPr lang="en-US" sz="1910" dirty="0"/>
          </a:p>
        </p:txBody>
      </p:sp>
      <p:sp>
        <p:nvSpPr>
          <p:cNvPr id="10" name="Text 8"/>
          <p:cNvSpPr/>
          <p:nvPr/>
        </p:nvSpPr>
        <p:spPr>
          <a:xfrm>
            <a:off x="457200" y="1073200"/>
            <a:ext cx="5143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65180" y="328761"/>
            <a:ext cx="2721620" cy="307199"/>
          </a:xfrm>
          <a:prstGeom prst="roundRect">
            <a:avLst>
              <a:gd name="adj" fmla="val 14056"/>
            </a:avLst>
          </a:prstGeom>
          <a:gradFill rotWithShape="1">
            <a:gsLst>
              <a:gs pos="0">
                <a:srgbClr val="F0C040">
                  <a:alpha val="22000"/>
                </a:srgbClr>
              </a:gs>
              <a:gs pos="100000">
                <a:srgbClr val="5C6BC0">
                  <a:alpha val="18000"/>
                </a:srgbClr>
              </a:gs>
            </a:gsLst>
            <a:lin ang="2700000" scaled="1"/>
          </a:gradFill>
          <a:ln w="9525">
            <a:solidFill>
              <a:srgbClr val="F0C040">
                <a:alpha val="45000"/>
              </a:srgbClr>
            </a:solidFill>
          </a:ln>
        </p:spPr>
        <p:txBody>
          <a:bodyPr wrap="none" lIns="170676" tIns="21590" rIns="71120" bIns="21590" rtlCol="0" anchor="ctr"/>
          <a:lstStyle/>
          <a:p>
            <a:pPr algn="l" indent="0" marL="0">
              <a:buNone/>
            </a:pPr>
            <a:r>
              <a:rPr lang="en-US" sz="620" b="1" spc="43" kern="0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UVG 2.0 — ONLY FRAMEWORK COVERING ALL 4 CATEGORIES</a:t>
            </a:r>
            <a:endParaRPr lang="en-US" sz="62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11400" y="405814"/>
            <a:ext cx="132588" cy="143997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504533" y="670173"/>
            <a:ext cx="73358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addressed</a:t>
            </a:r>
            <a:endParaRPr lang="en-US" sz="680" dirty="0"/>
          </a:p>
        </p:txBody>
      </p:sp>
      <p:sp>
        <p:nvSpPr>
          <p:cNvPr id="14" name="Text 11"/>
          <p:cNvSpPr/>
          <p:nvPr/>
        </p:nvSpPr>
        <p:spPr>
          <a:xfrm>
            <a:off x="6504533" y="699343"/>
            <a:ext cx="70991" cy="70991"/>
          </a:xfrm>
          <a:prstGeom prst="ellipse">
            <a:avLst/>
          </a:prstGeom>
          <a:solidFill>
            <a:srgbClr val="EF9A9A"/>
          </a:solidFill>
          <a:ln w="9525">
            <a:solidFill>
              <a:srgbClr val="B71C1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7271742" y="670173"/>
            <a:ext cx="87585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Disputed / Limited</a:t>
            </a:r>
            <a:endParaRPr lang="en-US" sz="680" dirty="0"/>
          </a:p>
        </p:txBody>
      </p:sp>
      <p:sp>
        <p:nvSpPr>
          <p:cNvPr id="16" name="Text 13"/>
          <p:cNvSpPr/>
          <p:nvPr/>
        </p:nvSpPr>
        <p:spPr>
          <a:xfrm>
            <a:off x="7271742" y="699343"/>
            <a:ext cx="70991" cy="70991"/>
          </a:xfrm>
          <a:prstGeom prst="ellipse">
            <a:avLst/>
          </a:prstGeom>
          <a:solidFill>
            <a:srgbClr val="FFE082"/>
          </a:solidFill>
          <a:ln w="9525">
            <a:solidFill>
              <a:srgbClr val="E6A200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8168283" y="670173"/>
            <a:ext cx="57036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Addressed</a:t>
            </a:r>
            <a:endParaRPr lang="en-US" sz="680" dirty="0"/>
          </a:p>
        </p:txBody>
      </p:sp>
      <p:sp>
        <p:nvSpPr>
          <p:cNvPr id="18" name="Text 15"/>
          <p:cNvSpPr/>
          <p:nvPr/>
        </p:nvSpPr>
        <p:spPr>
          <a:xfrm>
            <a:off x="8168283" y="699343"/>
            <a:ext cx="70991" cy="70991"/>
          </a:xfrm>
          <a:prstGeom prst="ellipse">
            <a:avLst/>
          </a:prstGeom>
          <a:solidFill>
            <a:srgbClr val="A5D6A7"/>
          </a:solidFill>
          <a:ln w="9525">
            <a:solidFill>
              <a:srgbClr val="2E7D32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57200" y="1252240"/>
            <a:ext cx="8229600" cy="3282404"/>
          </a:xfrm>
          <a:prstGeom prst="roundRect">
            <a:avLst>
              <a:gd name="adj" fmla="val 2631"/>
            </a:avLst>
          </a:prstGeom>
          <a:solidFill>
            <a:srgbClr val="0A0E1A">
              <a:alpha val="55000"/>
            </a:srgbClr>
          </a:solidFill>
          <a:ln w="9525">
            <a:solidFill>
              <a:srgbClr val="5C6BC0">
                <a:alpha val="22000"/>
              </a:srgbClr>
            </a:solidFill>
          </a:ln>
          <a:effectLst>
            <a:outerShdw sx="100000" sy="100000" kx="0" ky="0" algn="bl" rotWithShape="0" blurRad="429260" dist="50800" dir="16200000">
              <a:srgbClr val="5c6bc0">
                <a:alpha val="8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66725" y="1261765"/>
            <a:ext cx="8210550" cy="308967"/>
          </a:xfrm>
          <a:prstGeom prst="rect">
            <a:avLst/>
          </a:prstGeom>
          <a:gradFill rotWithShape="1">
            <a:gsLst>
              <a:gs pos="0">
                <a:srgbClr val="5C6BC0">
                  <a:alpha val="35000"/>
                </a:srgbClr>
              </a:gs>
              <a:gs pos="100000">
                <a:srgbClr val="5C6BC0">
                  <a:alpha val="18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66725" y="1261765"/>
            <a:ext cx="1758657" cy="308967"/>
          </a:xfrm>
          <a:prstGeom prst="roundRect">
            <a:avLst>
              <a:gd name="adj" fmla="val 18497"/>
            </a:avLst>
          </a:prstGeom>
          <a:noFill/>
          <a:ln/>
        </p:spPr>
        <p:txBody>
          <a:bodyPr wrap="none" lIns="143510" tIns="71120" rIns="114300" bIns="71120" rtlCol="0" anchor="t"/>
          <a:lstStyle/>
          <a:p>
            <a:pPr algn="l" indent="0" marL="0">
              <a:buNone/>
            </a:pPr>
            <a:r>
              <a:rPr lang="en-US" sz="730" b="1" spc="58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</a:t>
            </a:r>
            <a:endParaRPr lang="en-US" sz="730" dirty="0"/>
          </a:p>
        </p:txBody>
      </p:sp>
      <p:sp>
        <p:nvSpPr>
          <p:cNvPr id="22" name="Text 19"/>
          <p:cNvSpPr/>
          <p:nvPr/>
        </p:nvSpPr>
        <p:spPr>
          <a:xfrm>
            <a:off x="466725" y="1561207"/>
            <a:ext cx="1724174" cy="9525"/>
          </a:xfrm>
          <a:custGeom>
            <a:avLst/>
            <a:gdLst/>
            <a:ahLst/>
            <a:cxnLst/>
            <a:rect l="l" t="t" r="r" b="b"/>
            <a:pathLst>
              <a:path w="1724174" h="9525">
                <a:moveTo>
                  <a:pt x="25559" y="0"/>
                </a:moveTo>
                <a:lnTo>
                  <a:pt x="27432" y="1191"/>
                </a:lnTo>
                <a:lnTo>
                  <a:pt x="29482" y="2381"/>
                </a:lnTo>
                <a:lnTo>
                  <a:pt x="31753" y="3572"/>
                </a:lnTo>
                <a:lnTo>
                  <a:pt x="34310" y="4763"/>
                </a:lnTo>
                <a:lnTo>
                  <a:pt x="37263" y="5953"/>
                </a:lnTo>
                <a:lnTo>
                  <a:pt x="40825" y="7144"/>
                </a:lnTo>
                <a:lnTo>
                  <a:pt x="45545" y="8334"/>
                </a:lnTo>
                <a:lnTo>
                  <a:pt x="57150" y="9525"/>
                </a:lnTo>
                <a:lnTo>
                  <a:pt x="1667024" y="9525"/>
                </a:lnTo>
                <a:lnTo>
                  <a:pt x="1678629" y="8334"/>
                </a:lnTo>
                <a:lnTo>
                  <a:pt x="1683349" y="7144"/>
                </a:lnTo>
                <a:lnTo>
                  <a:pt x="1686911" y="5953"/>
                </a:lnTo>
                <a:lnTo>
                  <a:pt x="1689864" y="4763"/>
                </a:lnTo>
                <a:lnTo>
                  <a:pt x="1692421" y="3572"/>
                </a:lnTo>
                <a:lnTo>
                  <a:pt x="1694691" y="2381"/>
                </a:lnTo>
                <a:lnTo>
                  <a:pt x="1696742" y="1191"/>
                </a:lnTo>
                <a:lnTo>
                  <a:pt x="1698615" y="0"/>
                </a:lnTo>
                <a:close/>
              </a:path>
            </a:pathLst>
          </a:cu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2190899" y="1261765"/>
            <a:ext cx="1842302" cy="308967"/>
          </a:xfrm>
          <a:prstGeom prst="rect">
            <a:avLst/>
          </a:prstGeom>
          <a:noFill/>
          <a:ln/>
        </p:spPr>
        <p:txBody>
          <a:bodyPr wrap="none" lIns="114300" tIns="71120" rIns="114300" bIns="71120" rtlCol="0" anchor="t"/>
          <a:lstStyle/>
          <a:p>
            <a:pPr algn="l" indent="0" marL="0">
              <a:buNone/>
            </a:pPr>
            <a:r>
              <a:rPr lang="en-US" sz="730" b="1" spc="58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VACUUM MODEL</a:t>
            </a:r>
            <a:endParaRPr lang="en-US" sz="730" dirty="0"/>
          </a:p>
        </p:txBody>
      </p:sp>
      <p:sp>
        <p:nvSpPr>
          <p:cNvPr id="24" name="Text 21"/>
          <p:cNvSpPr/>
          <p:nvPr/>
        </p:nvSpPr>
        <p:spPr>
          <a:xfrm>
            <a:off x="2190899" y="1561207"/>
            <a:ext cx="1806178" cy="9525"/>
          </a:xfrm>
          <a:prstGeom prst="rect">
            <a:avLst/>
          </a:pr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3997077" y="1261765"/>
            <a:ext cx="1507421" cy="308967"/>
          </a:xfrm>
          <a:prstGeom prst="rect">
            <a:avLst/>
          </a:prstGeom>
          <a:noFill/>
          <a:ln/>
        </p:spPr>
        <p:txBody>
          <a:bodyPr wrap="none" lIns="114300" tIns="71120" rIns="114300" bIns="71120" rtlCol="0" anchor="t"/>
          <a:lstStyle/>
          <a:p>
            <a:pPr algn="l" indent="0" marL="0">
              <a:buNone/>
            </a:pPr>
            <a:r>
              <a:rPr lang="en-US" sz="730" b="1" spc="58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CONSCIOUSNESS</a:t>
            </a:r>
            <a:endParaRPr lang="en-US" sz="730" dirty="0"/>
          </a:p>
        </p:txBody>
      </p:sp>
      <p:sp>
        <p:nvSpPr>
          <p:cNvPr id="26" name="Text 23"/>
          <p:cNvSpPr/>
          <p:nvPr/>
        </p:nvSpPr>
        <p:spPr>
          <a:xfrm>
            <a:off x="3997077" y="1561207"/>
            <a:ext cx="1477863" cy="9525"/>
          </a:xfrm>
          <a:prstGeom prst="rect">
            <a:avLst/>
          </a:pr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5474940" y="1261765"/>
            <a:ext cx="2009894" cy="308967"/>
          </a:xfrm>
          <a:prstGeom prst="rect">
            <a:avLst/>
          </a:prstGeom>
          <a:noFill/>
          <a:ln/>
        </p:spPr>
        <p:txBody>
          <a:bodyPr wrap="none" lIns="114300" tIns="71120" rIns="114300" bIns="71120" rtlCol="0" anchor="t"/>
          <a:lstStyle/>
          <a:p>
            <a:pPr algn="l" indent="0" marL="0">
              <a:buNone/>
            </a:pPr>
            <a:r>
              <a:rPr lang="en-US" sz="730" b="1" spc="58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 APPLICATIONS</a:t>
            </a:r>
            <a:endParaRPr lang="en-US" sz="730" dirty="0"/>
          </a:p>
        </p:txBody>
      </p:sp>
      <p:sp>
        <p:nvSpPr>
          <p:cNvPr id="28" name="Text 25"/>
          <p:cNvSpPr/>
          <p:nvPr/>
        </p:nvSpPr>
        <p:spPr>
          <a:xfrm>
            <a:off x="5474940" y="1561207"/>
            <a:ext cx="1970484" cy="9525"/>
          </a:xfrm>
          <a:prstGeom prst="rect">
            <a:avLst/>
          </a:pr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6"/>
          <p:cNvSpPr/>
          <p:nvPr/>
        </p:nvSpPr>
        <p:spPr>
          <a:xfrm>
            <a:off x="7445425" y="1261765"/>
            <a:ext cx="1256487" cy="308967"/>
          </a:xfrm>
          <a:prstGeom prst="rect">
            <a:avLst/>
          </a:prstGeom>
          <a:noFill/>
          <a:ln/>
        </p:spPr>
        <p:txBody>
          <a:bodyPr wrap="none" lIns="114300" tIns="71120" rIns="114300" bIns="71120" rtlCol="0" anchor="t"/>
          <a:lstStyle/>
          <a:p>
            <a:pPr algn="l" indent="0" marL="0">
              <a:buNone/>
            </a:pPr>
            <a:r>
              <a:rPr lang="en-US" sz="730" b="1" spc="58" kern="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FALSIFIABLE?</a:t>
            </a:r>
            <a:endParaRPr lang="en-US" sz="730" dirty="0"/>
          </a:p>
        </p:txBody>
      </p:sp>
      <p:sp>
        <p:nvSpPr>
          <p:cNvPr id="30" name="Text 27"/>
          <p:cNvSpPr/>
          <p:nvPr/>
        </p:nvSpPr>
        <p:spPr>
          <a:xfrm>
            <a:off x="7445425" y="1561207"/>
            <a:ext cx="1231850" cy="9525"/>
          </a:xfrm>
          <a:prstGeom prst="rect">
            <a:avLst/>
          </a:prstGeom>
          <a:solidFill>
            <a:srgbClr val="5C6BC0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466725" y="1570732"/>
            <a:ext cx="8210550" cy="437555"/>
          </a:xfrm>
          <a:prstGeom prst="rect">
            <a:avLst/>
          </a:prstGeom>
          <a:solidFill>
            <a:srgbClr val="12182E">
              <a:alpha val="5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466725" y="1998762"/>
            <a:ext cx="172417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610195" y="1727448"/>
            <a:ext cx="21580" cy="114300"/>
          </a:xfrm>
          <a:prstGeom prst="roundRect">
            <a:avLst>
              <a:gd name="adj" fmla="val 64736"/>
            </a:avLst>
          </a:prstGeom>
          <a:solidFill>
            <a:srgbClr val="7986CB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1"/>
          <p:cNvSpPr/>
          <p:nvPr/>
        </p:nvSpPr>
        <p:spPr>
          <a:xfrm>
            <a:off x="2190899" y="1570732"/>
            <a:ext cx="1806178" cy="450681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9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Empty background — fields on flat spacetime</a:t>
            </a:r>
            <a:endParaRPr lang="en-US" sz="790" dirty="0"/>
          </a:p>
        </p:txBody>
      </p:sp>
      <p:sp>
        <p:nvSpPr>
          <p:cNvPr id="35" name="Text 32"/>
          <p:cNvSpPr/>
          <p:nvPr/>
        </p:nvSpPr>
        <p:spPr>
          <a:xfrm>
            <a:off x="2190899" y="1998762"/>
            <a:ext cx="1806178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3997077" y="1998762"/>
            <a:ext cx="1477863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4"/>
          <p:cNvSpPr/>
          <p:nvPr/>
        </p:nvSpPr>
        <p:spPr>
          <a:xfrm>
            <a:off x="5474940" y="1998762"/>
            <a:ext cx="197048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5"/>
          <p:cNvSpPr/>
          <p:nvPr/>
        </p:nvSpPr>
        <p:spPr>
          <a:xfrm>
            <a:off x="7445425" y="1998762"/>
            <a:ext cx="1231850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6"/>
          <p:cNvSpPr/>
          <p:nvPr/>
        </p:nvSpPr>
        <p:spPr>
          <a:xfrm>
            <a:off x="466725" y="2008287"/>
            <a:ext cx="8210550" cy="437555"/>
          </a:xfrm>
          <a:prstGeom prst="rect">
            <a:avLst/>
          </a:prstGeom>
          <a:solidFill>
            <a:srgbClr val="0A0E1A">
              <a:alpha val="3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7"/>
          <p:cNvSpPr/>
          <p:nvPr/>
        </p:nvSpPr>
        <p:spPr>
          <a:xfrm>
            <a:off x="466725" y="2436316"/>
            <a:ext cx="172417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8"/>
          <p:cNvSpPr/>
          <p:nvPr/>
        </p:nvSpPr>
        <p:spPr>
          <a:xfrm>
            <a:off x="610195" y="2165003"/>
            <a:ext cx="21580" cy="114300"/>
          </a:xfrm>
          <a:prstGeom prst="roundRect">
            <a:avLst>
              <a:gd name="adj" fmla="val 64736"/>
            </a:avLst>
          </a:prstGeom>
          <a:solidFill>
            <a:srgbClr val="7986CB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2190899" y="2008287"/>
            <a:ext cx="1806178" cy="450681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9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Curved spacetime — dynamic geometry</a:t>
            </a:r>
            <a:endParaRPr lang="en-US" sz="790" dirty="0"/>
          </a:p>
        </p:txBody>
      </p:sp>
      <p:sp>
        <p:nvSpPr>
          <p:cNvPr id="43" name="Text 40"/>
          <p:cNvSpPr/>
          <p:nvPr/>
        </p:nvSpPr>
        <p:spPr>
          <a:xfrm>
            <a:off x="2190899" y="2436316"/>
            <a:ext cx="1806178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1"/>
          <p:cNvSpPr/>
          <p:nvPr/>
        </p:nvSpPr>
        <p:spPr>
          <a:xfrm>
            <a:off x="3997077" y="2436316"/>
            <a:ext cx="1477863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2"/>
          <p:cNvSpPr/>
          <p:nvPr/>
        </p:nvSpPr>
        <p:spPr>
          <a:xfrm>
            <a:off x="5474940" y="2436316"/>
            <a:ext cx="197048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3"/>
          <p:cNvSpPr/>
          <p:nvPr/>
        </p:nvSpPr>
        <p:spPr>
          <a:xfrm>
            <a:off x="7445425" y="2436316"/>
            <a:ext cx="1231850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4"/>
          <p:cNvSpPr/>
          <p:nvPr/>
        </p:nvSpPr>
        <p:spPr>
          <a:xfrm>
            <a:off x="466725" y="2445841"/>
            <a:ext cx="8210550" cy="333524"/>
          </a:xfrm>
          <a:prstGeom prst="rect">
            <a:avLst/>
          </a:prstGeom>
          <a:solidFill>
            <a:srgbClr val="12182E">
              <a:alpha val="5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5"/>
          <p:cNvSpPr/>
          <p:nvPr/>
        </p:nvSpPr>
        <p:spPr>
          <a:xfrm>
            <a:off x="466725" y="2769840"/>
            <a:ext cx="172417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6"/>
          <p:cNvSpPr/>
          <p:nvPr/>
        </p:nvSpPr>
        <p:spPr>
          <a:xfrm>
            <a:off x="610195" y="2550616"/>
            <a:ext cx="21580" cy="114300"/>
          </a:xfrm>
          <a:prstGeom prst="roundRect">
            <a:avLst>
              <a:gd name="adj" fmla="val 64736"/>
            </a:avLst>
          </a:prstGeom>
          <a:solidFill>
            <a:srgbClr val="7986CB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7"/>
          <p:cNvSpPr/>
          <p:nvPr/>
        </p:nvSpPr>
        <p:spPr>
          <a:xfrm>
            <a:off x="2190899" y="2445841"/>
            <a:ext cx="1842302" cy="333524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9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11-dimensional compact manifold</a:t>
            </a:r>
            <a:endParaRPr lang="en-US" sz="790" dirty="0"/>
          </a:p>
        </p:txBody>
      </p:sp>
      <p:sp>
        <p:nvSpPr>
          <p:cNvPr id="51" name="Text 48"/>
          <p:cNvSpPr/>
          <p:nvPr/>
        </p:nvSpPr>
        <p:spPr>
          <a:xfrm>
            <a:off x="2190899" y="2769840"/>
            <a:ext cx="1806178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9"/>
          <p:cNvSpPr/>
          <p:nvPr/>
        </p:nvSpPr>
        <p:spPr>
          <a:xfrm>
            <a:off x="3997077" y="2769840"/>
            <a:ext cx="1477863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0"/>
          <p:cNvSpPr/>
          <p:nvPr/>
        </p:nvSpPr>
        <p:spPr>
          <a:xfrm>
            <a:off x="5474940" y="2769840"/>
            <a:ext cx="197048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1"/>
          <p:cNvSpPr/>
          <p:nvPr/>
        </p:nvSpPr>
        <p:spPr>
          <a:xfrm>
            <a:off x="7445425" y="2769840"/>
            <a:ext cx="1231850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52"/>
          <p:cNvSpPr/>
          <p:nvPr/>
        </p:nvSpPr>
        <p:spPr>
          <a:xfrm>
            <a:off x="466725" y="2779365"/>
            <a:ext cx="8210550" cy="437555"/>
          </a:xfrm>
          <a:prstGeom prst="rect">
            <a:avLst/>
          </a:prstGeom>
          <a:solidFill>
            <a:srgbClr val="0A0E1A">
              <a:alpha val="3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3"/>
          <p:cNvSpPr/>
          <p:nvPr/>
        </p:nvSpPr>
        <p:spPr>
          <a:xfrm>
            <a:off x="466725" y="3207395"/>
            <a:ext cx="172417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54"/>
          <p:cNvSpPr/>
          <p:nvPr/>
        </p:nvSpPr>
        <p:spPr>
          <a:xfrm>
            <a:off x="610195" y="2936081"/>
            <a:ext cx="21580" cy="114300"/>
          </a:xfrm>
          <a:prstGeom prst="roundRect">
            <a:avLst>
              <a:gd name="adj" fmla="val 64736"/>
            </a:avLst>
          </a:prstGeom>
          <a:solidFill>
            <a:srgbClr val="7986CB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5"/>
          <p:cNvSpPr/>
          <p:nvPr/>
        </p:nvSpPr>
        <p:spPr>
          <a:xfrm>
            <a:off x="2190899" y="2779365"/>
            <a:ext cx="1806178" cy="450681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9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 foam — quantized area &amp; volume</a:t>
            </a:r>
            <a:endParaRPr lang="en-US" sz="790" dirty="0"/>
          </a:p>
        </p:txBody>
      </p:sp>
      <p:sp>
        <p:nvSpPr>
          <p:cNvPr id="59" name="Text 56"/>
          <p:cNvSpPr/>
          <p:nvPr/>
        </p:nvSpPr>
        <p:spPr>
          <a:xfrm>
            <a:off x="2190899" y="3207395"/>
            <a:ext cx="1806178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0" name="Text 57"/>
          <p:cNvSpPr/>
          <p:nvPr/>
        </p:nvSpPr>
        <p:spPr>
          <a:xfrm>
            <a:off x="3997077" y="3207395"/>
            <a:ext cx="1477863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8"/>
          <p:cNvSpPr/>
          <p:nvPr/>
        </p:nvSpPr>
        <p:spPr>
          <a:xfrm>
            <a:off x="5474940" y="3207395"/>
            <a:ext cx="1970484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2" name="Text 59"/>
          <p:cNvSpPr/>
          <p:nvPr/>
        </p:nvSpPr>
        <p:spPr>
          <a:xfrm>
            <a:off x="7445425" y="3207395"/>
            <a:ext cx="1231850" cy="9525"/>
          </a:xfrm>
          <a:prstGeom prst="rect">
            <a:avLst/>
          </a:prstGeom>
          <a:solidFill>
            <a:srgbClr val="5C6BC0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3" name="Text 60"/>
          <p:cNvSpPr/>
          <p:nvPr/>
        </p:nvSpPr>
        <p:spPr>
          <a:xfrm>
            <a:off x="466725" y="3216920"/>
            <a:ext cx="8210550" cy="471636"/>
          </a:xfrm>
          <a:prstGeom prst="rect">
            <a:avLst/>
          </a:prstGeom>
          <a:gradFill rotWithShape="1">
            <a:gsLst>
              <a:gs pos="0">
                <a:srgbClr val="5C6BC0">
                  <a:alpha val="28000"/>
                </a:srgbClr>
              </a:gs>
              <a:gs pos="60000">
                <a:srgbClr val="5C6BC0">
                  <a:alpha val="15000"/>
                </a:srgbClr>
              </a:gs>
              <a:gs pos="100000">
                <a:srgbClr val="F0C040">
                  <a:alpha val="8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61"/>
          <p:cNvSpPr/>
          <p:nvPr/>
        </p:nvSpPr>
        <p:spPr>
          <a:xfrm>
            <a:off x="466725" y="3216920"/>
            <a:ext cx="1724174" cy="485785"/>
          </a:xfrm>
          <a:prstGeom prst="rect">
            <a:avLst/>
          </a:prstGeom>
          <a:noFill/>
          <a:ln/>
        </p:spPr>
        <p:txBody>
          <a:bodyPr wrap="none" lIns="143510" tIns="78740" rIns="114300" bIns="78740" rtlCol="0" anchor="t"/>
          <a:lstStyle/>
          <a:p>
            <a:pPr algn="l" indent="0" marL="0">
              <a:buNone/>
            </a:pPr>
            <a:r>
              <a:rPr lang="en-US" sz="900" b="1" spc="9" kern="0" dirty="0">
                <a:solidFill>
                  <a:srgbClr val="F0C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UVG 2.0</a:t>
            </a:r>
            <a:endParaRPr lang="en-US" sz="900" dirty="0"/>
          </a:p>
        </p:txBody>
      </p:sp>
      <p:sp>
        <p:nvSpPr>
          <p:cNvPr id="65" name="Text 62"/>
          <p:cNvSpPr/>
          <p:nvPr/>
        </p:nvSpPr>
        <p:spPr>
          <a:xfrm>
            <a:off x="466725" y="3216920"/>
            <a:ext cx="1724174" cy="9525"/>
          </a:xfrm>
          <a:prstGeom prst="rect">
            <a:avLst/>
          </a:prstGeom>
          <a:solidFill>
            <a:srgbClr val="5C6BC0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63"/>
          <p:cNvSpPr/>
          <p:nvPr/>
        </p:nvSpPr>
        <p:spPr>
          <a:xfrm>
            <a:off x="2190899" y="3216920"/>
            <a:ext cx="1806178" cy="485785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90" b="1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Geometric counterspace — projective vacuum medium</a:t>
            </a:r>
            <a:endParaRPr lang="en-US" sz="790" dirty="0"/>
          </a:p>
        </p:txBody>
      </p:sp>
      <p:sp>
        <p:nvSpPr>
          <p:cNvPr id="67" name="Text 64"/>
          <p:cNvSpPr/>
          <p:nvPr/>
        </p:nvSpPr>
        <p:spPr>
          <a:xfrm>
            <a:off x="2190899" y="3216920"/>
            <a:ext cx="1806178" cy="9525"/>
          </a:xfrm>
          <a:prstGeom prst="rect">
            <a:avLst/>
          </a:prstGeom>
          <a:solidFill>
            <a:srgbClr val="5C6BC0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5"/>
          <p:cNvSpPr/>
          <p:nvPr/>
        </p:nvSpPr>
        <p:spPr>
          <a:xfrm>
            <a:off x="3997077" y="3216920"/>
            <a:ext cx="1477863" cy="9525"/>
          </a:xfrm>
          <a:prstGeom prst="rect">
            <a:avLst/>
          </a:prstGeom>
          <a:solidFill>
            <a:srgbClr val="5C6BC0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6"/>
          <p:cNvSpPr/>
          <p:nvPr/>
        </p:nvSpPr>
        <p:spPr>
          <a:xfrm>
            <a:off x="5474940" y="3216920"/>
            <a:ext cx="1970484" cy="485785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00" b="1" spc="21" kern="0" dirty="0">
                <a:solidFill>
                  <a:srgbClr val="A5D6A7"/>
                </a:solidFill>
                <a:highlight>
                  <a:srgbClr val="2E7D32">
                    <a:alpha val="25000"/>
                  </a:srgbClr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84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680" dirty="0">
                <a:solidFill>
                  <a:srgbClr val="90C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Acoustic synthesis protocols (MNTR)</a:t>
            </a:r>
            <a:endParaRPr lang="en-US" sz="840" dirty="0"/>
          </a:p>
        </p:txBody>
      </p:sp>
      <p:sp>
        <p:nvSpPr>
          <p:cNvPr id="70" name="Text 67"/>
          <p:cNvSpPr/>
          <p:nvPr/>
        </p:nvSpPr>
        <p:spPr>
          <a:xfrm>
            <a:off x="5474940" y="3216920"/>
            <a:ext cx="1970484" cy="9525"/>
          </a:xfrm>
          <a:prstGeom prst="rect">
            <a:avLst/>
          </a:prstGeom>
          <a:solidFill>
            <a:srgbClr val="5C6BC0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8"/>
          <p:cNvSpPr/>
          <p:nvPr/>
        </p:nvSpPr>
        <p:spPr>
          <a:xfrm>
            <a:off x="7445425" y="3216920"/>
            <a:ext cx="1231850" cy="485785"/>
          </a:xfrm>
          <a:prstGeom prst="rect">
            <a:avLst/>
          </a:prstGeom>
          <a:noFill/>
          <a:ln/>
        </p:spPr>
        <p:txBody>
          <a:bodyPr wrap="none" lIns="114300" tIns="78740" rIns="114300" bIns="78740" rtlCol="0" anchor="t"/>
          <a:lstStyle/>
          <a:p>
            <a:pPr algn="l" indent="0" marL="0">
              <a:buNone/>
            </a:pPr>
            <a:r>
              <a:rPr lang="en-US" sz="700" b="1" spc="21" kern="0" dirty="0">
                <a:solidFill>
                  <a:srgbClr val="A5D6A7"/>
                </a:solidFill>
                <a:highlight>
                  <a:srgbClr val="2E7D32">
                    <a:alpha val="25000"/>
                  </a:srgbClr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pPr algn="l" indent="0" marL="0">
              <a:buNone/>
            </a:pPr>
            <a:r>
              <a:rPr lang="en-US" sz="840" dirty="0">
                <a:solidFill>
                  <a:srgbClr val="E8EA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680" dirty="0">
                <a:solidFill>
                  <a:srgbClr val="90CA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listed predictions</a:t>
            </a:r>
            <a:endParaRPr lang="en-US" sz="840" dirty="0"/>
          </a:p>
        </p:txBody>
      </p:sp>
      <p:sp>
        <p:nvSpPr>
          <p:cNvPr id="72" name="Text 69"/>
          <p:cNvSpPr/>
          <p:nvPr/>
        </p:nvSpPr>
        <p:spPr>
          <a:xfrm>
            <a:off x="7445425" y="3216920"/>
            <a:ext cx="1231850" cy="9525"/>
          </a:xfrm>
          <a:prstGeom prst="rect">
            <a:avLst/>
          </a:prstGeom>
          <a:solidFill>
            <a:srgbClr val="5C6BC0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70"/>
          <p:cNvSpPr/>
          <p:nvPr/>
        </p:nvSpPr>
        <p:spPr>
          <a:xfrm>
            <a:off x="457200" y="4673947"/>
            <a:ext cx="257770" cy="257770"/>
          </a:xfrm>
          <a:prstGeom prst="roundRect">
            <a:avLst>
              <a:gd name="adj" fmla="val 22171"/>
            </a:avLst>
          </a:prstGeom>
          <a:gradFill rotWithShape="1">
            <a:gsLst>
              <a:gs pos="0">
                <a:srgbClr val="5C6BC0">
                  <a:alpha val="35000"/>
                </a:srgbClr>
              </a:gs>
              <a:gs pos="100000">
                <a:srgbClr val="F0C040">
                  <a:alpha val="18000"/>
                </a:srgbClr>
              </a:gs>
            </a:gsLst>
            <a:lin ang="2700000" scaled="1"/>
          </a:gradFill>
          <a:ln w="9525">
            <a:solidFill>
              <a:srgbClr val="F0C040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9791" y="4736538"/>
            <a:ext cx="132588" cy="132588"/>
          </a:xfrm>
          <a:prstGeom prst="rect">
            <a:avLst/>
          </a:prstGeom>
        </p:spPr>
      </p:pic>
      <p:sp>
        <p:nvSpPr>
          <p:cNvPr id="75" name="Text 71"/>
          <p:cNvSpPr/>
          <p:nvPr/>
        </p:nvSpPr>
        <p:spPr>
          <a:xfrm>
            <a:off x="801291" y="4662785"/>
            <a:ext cx="5975640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b="1" dirty="0">
                <a:solidFill>
                  <a:srgbClr val="F0C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UVG 2.0 is the only framework</a:t>
            </a:r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simultaneously addresses vacuum geometry, consciousness, synthesis applications, and falsifiable predictions — making it uniquely comprehensive among contemporary unified field proposals.</a:t>
            </a:r>
            <a:endParaRPr lang="en-US" sz="760" dirty="0"/>
          </a:p>
        </p:txBody>
      </p:sp>
      <p:sp>
        <p:nvSpPr>
          <p:cNvPr id="76" name="Text 72"/>
          <p:cNvSpPr/>
          <p:nvPr/>
        </p:nvSpPr>
        <p:spPr>
          <a:xfrm>
            <a:off x="6984206" y="4774109"/>
            <a:ext cx="57150" cy="57150"/>
          </a:xfrm>
          <a:prstGeom prst="ellipse">
            <a:avLst/>
          </a:prstGeom>
          <a:solidFill>
            <a:srgbClr val="F0C040">
              <a:alpha val="8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73"/>
          <p:cNvSpPr/>
          <p:nvPr/>
        </p:nvSpPr>
        <p:spPr>
          <a:xfrm>
            <a:off x="7084516" y="4743748"/>
            <a:ext cx="176251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798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UVG 2.0 · CC0 PUBLIC DOMAIN · 2026</a:t>
            </a:r>
            <a:endParaRPr lang="en-US" sz="6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286000" cy="2286000"/>
          </a:xfrm>
          <a:prstGeom prst="ellipse">
            <a:avLst/>
          </a:prstGeom>
          <a:gradFill rotWithShape="1">
            <a:gsLst>
              <a:gs pos="0">
                <a:srgbClr val="5C6BC0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843909"/>
            <a:ext cx="9144000" cy="299591"/>
          </a:xfrm>
          <a:prstGeom prst="rect">
            <a:avLst/>
          </a:prstGeom>
          <a:gradFill rotWithShape="1">
            <a:gsLst>
              <a:gs pos="0">
                <a:srgbClr val="5C6BC0">
                  <a:alpha val="22000"/>
                </a:srgbClr>
              </a:gs>
              <a:gs pos="50000">
                <a:srgbClr val="5C6BC0">
                  <a:alpha val="10000"/>
                </a:srgbClr>
              </a:gs>
              <a:gs pos="100000">
                <a:srgbClr val="C8A84B">
                  <a:alpha val="12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4843909"/>
            <a:ext cx="9144000" cy="9525"/>
          </a:xfrm>
          <a:prstGeom prst="rect">
            <a:avLst/>
          </a:prstGeom>
          <a:solidFill>
            <a:srgbClr val="5C6BC0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98993" y="4932173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5409" y="4928890"/>
            <a:ext cx="186221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E2C97E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Released CC0 — Free to All Humanity</a:t>
            </a:r>
            <a:endParaRPr lang="en-US" sz="730" dirty="0"/>
          </a:p>
        </p:txBody>
      </p:sp>
      <p:sp>
        <p:nvSpPr>
          <p:cNvPr id="7" name="Text 4"/>
          <p:cNvSpPr/>
          <p:nvPr/>
        </p:nvSpPr>
        <p:spPr>
          <a:xfrm>
            <a:off x="3384649" y="4941243"/>
            <a:ext cx="7590" cy="114300"/>
          </a:xfrm>
          <a:prstGeom prst="rect">
            <a:avLst/>
          </a:prstGeom>
          <a:solidFill>
            <a:srgbClr val="5C6BC0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3478560" y="4936480"/>
            <a:ext cx="2661121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Copy freely  ·  Modify freely  ·  Use commercially  ·  No restrictions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5984081" y="4941243"/>
            <a:ext cx="7590" cy="114300"/>
          </a:xfrm>
          <a:prstGeom prst="rect">
            <a:avLst/>
          </a:prstGeom>
          <a:solidFill>
            <a:srgbClr val="5C6BC0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6077992" y="4936480"/>
            <a:ext cx="1819811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Michael Marsden  ·  Chico, California  ·  2026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504379" y="964927"/>
            <a:ext cx="2830859" cy="7590"/>
          </a:xfrm>
          <a:prstGeom prst="rect">
            <a:avLst/>
          </a:prstGeom>
          <a:solidFill>
            <a:srgbClr val="5C6BC0">
              <a:alpha val="2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721227" y="964927"/>
            <a:ext cx="2050704" cy="7590"/>
          </a:xfrm>
          <a:prstGeom prst="rect">
            <a:avLst/>
          </a:prstGeom>
          <a:solidFill>
            <a:srgbClr val="5C6BC0">
              <a:alpha val="2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2070" y="761554"/>
            <a:ext cx="8399859" cy="9525"/>
          </a:xfrm>
          <a:prstGeom prst="rect">
            <a:avLst/>
          </a:prstGeom>
          <a:solidFill>
            <a:srgbClr val="5C6BC0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070" y="322064"/>
            <a:ext cx="203746" cy="20374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03957" y="214610"/>
            <a:ext cx="3036345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43"/>
              </a:lnSpc>
              <a:buNone/>
            </a:pPr>
            <a:r>
              <a:rPr lang="en-US" sz="1690" b="1" spc="-17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UVG 2.0 — What's In the Book</a:t>
            </a:r>
            <a:endParaRPr lang="en-US" sz="1690" dirty="0"/>
          </a:p>
        </p:txBody>
      </p:sp>
      <p:sp>
        <p:nvSpPr>
          <p:cNvPr id="16" name="Text 12"/>
          <p:cNvSpPr/>
          <p:nvPr/>
        </p:nvSpPr>
        <p:spPr>
          <a:xfrm>
            <a:off x="703957" y="482947"/>
            <a:ext cx="3121476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spc="142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MONOGRAPH STRUCTURE &amp; CONTENTS</a:t>
            </a:r>
            <a:endParaRPr lang="en-US" sz="790" dirty="0"/>
          </a:p>
        </p:txBody>
      </p:sp>
      <p:sp>
        <p:nvSpPr>
          <p:cNvPr id="17" name="Text 13"/>
          <p:cNvSpPr/>
          <p:nvPr/>
        </p:nvSpPr>
        <p:spPr>
          <a:xfrm>
            <a:off x="5145732" y="303758"/>
            <a:ext cx="718096" cy="240357"/>
          </a:xfrm>
          <a:prstGeom prst="roundRect">
            <a:avLst>
              <a:gd name="adj" fmla="val 59707"/>
            </a:avLst>
          </a:prstGeom>
          <a:solidFill>
            <a:srgbClr val="5C6BC0">
              <a:alpha val="13000"/>
            </a:srgbClr>
          </a:solidFill>
          <a:ln w="9525">
            <a:solidFill>
              <a:srgbClr val="5C6BC0">
                <a:alpha val="2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5255568" y="348704"/>
            <a:ext cx="13277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790" dirty="0"/>
          </a:p>
        </p:txBody>
      </p:sp>
      <p:sp>
        <p:nvSpPr>
          <p:cNvPr id="19" name="Text 15"/>
          <p:cNvSpPr/>
          <p:nvPr/>
        </p:nvSpPr>
        <p:spPr>
          <a:xfrm>
            <a:off x="5419427" y="361950"/>
            <a:ext cx="368022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Chapters</a:t>
            </a:r>
            <a:endParaRPr lang="en-US" sz="650" dirty="0"/>
          </a:p>
        </p:txBody>
      </p:sp>
      <p:sp>
        <p:nvSpPr>
          <p:cNvPr id="20" name="Text 16"/>
          <p:cNvSpPr/>
          <p:nvPr/>
        </p:nvSpPr>
        <p:spPr>
          <a:xfrm>
            <a:off x="5934819" y="303758"/>
            <a:ext cx="814536" cy="240357"/>
          </a:xfrm>
          <a:prstGeom prst="roundRect">
            <a:avLst>
              <a:gd name="adj" fmla="val 59707"/>
            </a:avLst>
          </a:prstGeom>
          <a:solidFill>
            <a:srgbClr val="5C6BC0">
              <a:alpha val="13000"/>
            </a:srgbClr>
          </a:solidFill>
          <a:ln w="9525">
            <a:solidFill>
              <a:srgbClr val="5C6BC0">
                <a:alpha val="2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6044654" y="348704"/>
            <a:ext cx="13277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790" dirty="0"/>
          </a:p>
        </p:txBody>
      </p:sp>
      <p:sp>
        <p:nvSpPr>
          <p:cNvPr id="22" name="Text 18"/>
          <p:cNvSpPr/>
          <p:nvPr/>
        </p:nvSpPr>
        <p:spPr>
          <a:xfrm>
            <a:off x="6208514" y="361950"/>
            <a:ext cx="474107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Appendices</a:t>
            </a:r>
            <a:endParaRPr lang="en-US" sz="650" dirty="0"/>
          </a:p>
        </p:txBody>
      </p:sp>
      <p:sp>
        <p:nvSpPr>
          <p:cNvPr id="23" name="Text 19"/>
          <p:cNvSpPr/>
          <p:nvPr/>
        </p:nvSpPr>
        <p:spPr>
          <a:xfrm>
            <a:off x="6820346" y="303758"/>
            <a:ext cx="865584" cy="240357"/>
          </a:xfrm>
          <a:prstGeom prst="roundRect">
            <a:avLst>
              <a:gd name="adj" fmla="val 59707"/>
            </a:avLst>
          </a:prstGeom>
          <a:solidFill>
            <a:srgbClr val="5C6BC0">
              <a:alpha val="13000"/>
            </a:srgbClr>
          </a:solidFill>
          <a:ln w="9525">
            <a:solidFill>
              <a:srgbClr val="5C6BC0">
                <a:alpha val="2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6930182" y="348704"/>
            <a:ext cx="19907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80+</a:t>
            </a:r>
            <a:endParaRPr lang="en-US" sz="790" dirty="0"/>
          </a:p>
        </p:txBody>
      </p:sp>
      <p:sp>
        <p:nvSpPr>
          <p:cNvPr id="25" name="Text 21"/>
          <p:cNvSpPr/>
          <p:nvPr/>
        </p:nvSpPr>
        <p:spPr>
          <a:xfrm>
            <a:off x="7154317" y="361950"/>
            <a:ext cx="463957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References</a:t>
            </a:r>
            <a:endParaRPr lang="en-US" sz="650" dirty="0"/>
          </a:p>
        </p:txBody>
      </p:sp>
      <p:sp>
        <p:nvSpPr>
          <p:cNvPr id="26" name="Text 22"/>
          <p:cNvSpPr/>
          <p:nvPr/>
        </p:nvSpPr>
        <p:spPr>
          <a:xfrm>
            <a:off x="7756922" y="303758"/>
            <a:ext cx="1015008" cy="240357"/>
          </a:xfrm>
          <a:prstGeom prst="roundRect">
            <a:avLst>
              <a:gd name="adj" fmla="val 59707"/>
            </a:avLst>
          </a:prstGeom>
          <a:solidFill>
            <a:srgbClr val="5C6BC0">
              <a:alpha val="13000"/>
            </a:srgbClr>
          </a:solidFill>
          <a:ln w="9525">
            <a:solidFill>
              <a:srgbClr val="5C6BC0">
                <a:alpha val="2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7866757" y="348704"/>
            <a:ext cx="19907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45+</a:t>
            </a:r>
            <a:endParaRPr lang="en-US" sz="790" dirty="0"/>
          </a:p>
        </p:txBody>
      </p:sp>
      <p:sp>
        <p:nvSpPr>
          <p:cNvPr id="28" name="Text 24"/>
          <p:cNvSpPr/>
          <p:nvPr/>
        </p:nvSpPr>
        <p:spPr>
          <a:xfrm>
            <a:off x="8090892" y="361950"/>
            <a:ext cx="628323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Glossary Terms</a:t>
            </a:r>
            <a:endParaRPr lang="en-US" sz="650" dirty="0"/>
          </a:p>
        </p:txBody>
      </p:sp>
      <p:sp>
        <p:nvSpPr>
          <p:cNvPr id="29" name="Text 25"/>
          <p:cNvSpPr/>
          <p:nvPr/>
        </p:nvSpPr>
        <p:spPr>
          <a:xfrm>
            <a:off x="504379" y="899220"/>
            <a:ext cx="126008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73" kern="0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CHAPTER OVERVIEW</a:t>
            </a:r>
            <a:endParaRPr lang="en-US" sz="730" dirty="0"/>
          </a:p>
        </p:txBody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355" y="902354"/>
            <a:ext cx="132588" cy="132588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368113" y="1138386"/>
            <a:ext cx="403649" cy="153442"/>
          </a:xfrm>
          <a:prstGeom prst="roundRect">
            <a:avLst>
              <a:gd name="adj" fmla="val 14070"/>
            </a:avLst>
          </a:prstGeom>
          <a:solidFill>
            <a:srgbClr val="5C6BC0">
              <a:alpha val="22000"/>
            </a:srgbClr>
          </a:solidFill>
          <a:ln w="9525">
            <a:solidFill>
              <a:srgbClr val="5C6BC0">
                <a:alpha val="40000"/>
              </a:srgbClr>
            </a:solidFill>
          </a:ln>
        </p:spPr>
        <p:txBody>
          <a:bodyPr wrap="none" lIns="49530" tIns="13970" rIns="49530" bIns="13970" rtlCol="0" anchor="ctr"/>
          <a:lstStyle/>
          <a:p>
            <a:pPr algn="ctr" indent="0" marL="0">
              <a:buNone/>
            </a:pPr>
            <a:r>
              <a:rPr lang="en-US" sz="560" b="1" spc="28" kern="0" dirty="0">
                <a:solidFill>
                  <a:srgbClr val="9FA8D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 I</a:t>
            </a:r>
            <a:endParaRPr lang="en-US" sz="560" dirty="0"/>
          </a:p>
        </p:txBody>
      </p:sp>
      <p:sp>
        <p:nvSpPr>
          <p:cNvPr id="32" name="Text 27"/>
          <p:cNvSpPr/>
          <p:nvPr/>
        </p:nvSpPr>
        <p:spPr>
          <a:xfrm>
            <a:off x="832545" y="1124545"/>
            <a:ext cx="4075911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b="1" dirty="0">
                <a:solidFill>
                  <a:srgbClr val="9FA8DA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Foundations </a:t>
            </a:r>
            <a:pPr algn="l" indent="0" marL="0">
              <a:lnSpc>
                <a:spcPts val="949"/>
              </a:lnSpc>
              <a:buNone/>
            </a:pPr>
            <a:r>
              <a:rPr lang="en-US" sz="59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Ch. 1–5</a:t>
            </a:r>
            <a:endParaRPr lang="en-US" sz="730" dirty="0"/>
          </a:p>
        </p:txBody>
      </p:sp>
      <p:sp>
        <p:nvSpPr>
          <p:cNvPr id="33" name="Text 28"/>
          <p:cNvSpPr/>
          <p:nvPr/>
        </p:nvSpPr>
        <p:spPr>
          <a:xfrm>
            <a:off x="832545" y="1258788"/>
            <a:ext cx="3779481" cy="251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Crisis in Physics  ·  Vacuum Geometry  ·  Counterspace  ·  Projector-Accumulator  ·  Phase-Transitioned Dielectrics</a:t>
            </a:r>
            <a:endParaRPr lang="en-US" sz="650" dirty="0"/>
          </a:p>
        </p:txBody>
      </p:sp>
      <p:sp>
        <p:nvSpPr>
          <p:cNvPr id="34" name="Text 29"/>
          <p:cNvSpPr/>
          <p:nvPr/>
        </p:nvSpPr>
        <p:spPr>
          <a:xfrm>
            <a:off x="367650" y="1576685"/>
            <a:ext cx="450860" cy="153442"/>
          </a:xfrm>
          <a:prstGeom prst="roundRect">
            <a:avLst>
              <a:gd name="adj" fmla="val 14070"/>
            </a:avLst>
          </a:prstGeom>
          <a:solidFill>
            <a:srgbClr val="64A0C8">
              <a:alpha val="18000"/>
            </a:srgbClr>
          </a:solidFill>
          <a:ln w="9525">
            <a:solidFill>
              <a:srgbClr val="64A0C8">
                <a:alpha val="35000"/>
              </a:srgbClr>
            </a:solidFill>
          </a:ln>
        </p:spPr>
        <p:txBody>
          <a:bodyPr wrap="none" lIns="49530" tIns="13970" rIns="49530" bIns="13970" rtlCol="0" anchor="ctr"/>
          <a:lstStyle/>
          <a:p>
            <a:pPr algn="ctr" indent="0" marL="0">
              <a:buNone/>
            </a:pPr>
            <a:r>
              <a:rPr lang="en-US" sz="560" b="1" spc="28" kern="0" dirty="0">
                <a:solidFill>
                  <a:srgbClr val="80CB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 II</a:t>
            </a:r>
            <a:endParaRPr lang="en-US" sz="560" dirty="0"/>
          </a:p>
        </p:txBody>
      </p:sp>
      <p:sp>
        <p:nvSpPr>
          <p:cNvPr id="35" name="Text 30"/>
          <p:cNvSpPr/>
          <p:nvPr/>
        </p:nvSpPr>
        <p:spPr>
          <a:xfrm>
            <a:off x="878830" y="1562844"/>
            <a:ext cx="4024997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b="1" dirty="0">
                <a:solidFill>
                  <a:srgbClr val="80CBC4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Core Framework </a:t>
            </a:r>
            <a:pPr algn="l" indent="0" marL="0">
              <a:lnSpc>
                <a:spcPts val="949"/>
              </a:lnSpc>
              <a:buNone/>
            </a:pPr>
            <a:r>
              <a:rPr lang="en-US" sz="59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Ch. 6–10</a:t>
            </a:r>
            <a:endParaRPr lang="en-US" sz="730" dirty="0"/>
          </a:p>
        </p:txBody>
      </p:sp>
      <p:sp>
        <p:nvSpPr>
          <p:cNvPr id="36" name="Text 31"/>
          <p:cNvSpPr/>
          <p:nvPr/>
        </p:nvSpPr>
        <p:spPr>
          <a:xfrm>
            <a:off x="878830" y="1697087"/>
            <a:ext cx="4024997" cy="119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PSU Quantization  ·  2π Theorem  ·  Morphic Fields  ·  Particle Physics  ·  Flow Topology</a:t>
            </a:r>
            <a:endParaRPr lang="en-US" sz="650" dirty="0"/>
          </a:p>
        </p:txBody>
      </p:sp>
      <p:sp>
        <p:nvSpPr>
          <p:cNvPr id="37" name="Text 32"/>
          <p:cNvSpPr/>
          <p:nvPr/>
        </p:nvSpPr>
        <p:spPr>
          <a:xfrm>
            <a:off x="367187" y="1895326"/>
            <a:ext cx="498071" cy="153442"/>
          </a:xfrm>
          <a:prstGeom prst="roundRect">
            <a:avLst>
              <a:gd name="adj" fmla="val 14070"/>
            </a:avLst>
          </a:prstGeom>
          <a:solidFill>
            <a:srgbClr val="9C64C8">
              <a:alpha val="18000"/>
            </a:srgbClr>
          </a:solidFill>
          <a:ln w="9525">
            <a:solidFill>
              <a:srgbClr val="9C64C8">
                <a:alpha val="35000"/>
              </a:srgbClr>
            </a:solidFill>
          </a:ln>
        </p:spPr>
        <p:txBody>
          <a:bodyPr wrap="none" lIns="49530" tIns="13970" rIns="49530" bIns="13970" rtlCol="0" anchor="ctr"/>
          <a:lstStyle/>
          <a:p>
            <a:pPr algn="ctr" indent="0" marL="0">
              <a:buNone/>
            </a:pPr>
            <a:r>
              <a:rPr lang="en-US" sz="560" b="1" spc="28" kern="0" dirty="0">
                <a:solidFill>
                  <a:srgbClr val="CE93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 III</a:t>
            </a:r>
            <a:endParaRPr lang="en-US" sz="560" dirty="0"/>
          </a:p>
        </p:txBody>
      </p:sp>
      <p:sp>
        <p:nvSpPr>
          <p:cNvPr id="38" name="Text 33"/>
          <p:cNvSpPr/>
          <p:nvPr/>
        </p:nvSpPr>
        <p:spPr>
          <a:xfrm>
            <a:off x="925116" y="1881485"/>
            <a:ext cx="3974083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b="1" dirty="0">
                <a:solidFill>
                  <a:srgbClr val="CE93D8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Quantum &amp; Cosmos </a:t>
            </a:r>
            <a:pPr algn="l" indent="0" marL="0">
              <a:lnSpc>
                <a:spcPts val="949"/>
              </a:lnSpc>
              <a:buNone/>
            </a:pPr>
            <a:r>
              <a:rPr lang="en-US" sz="59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Ch. 11–16</a:t>
            </a:r>
            <a:endParaRPr lang="en-US" sz="730" dirty="0"/>
          </a:p>
        </p:txBody>
      </p:sp>
      <p:sp>
        <p:nvSpPr>
          <p:cNvPr id="39" name="Text 34"/>
          <p:cNvSpPr/>
          <p:nvPr/>
        </p:nvSpPr>
        <p:spPr>
          <a:xfrm>
            <a:off x="925116" y="2015728"/>
            <a:ext cx="3974083" cy="119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Coherence  ·  Holographic Mass  ·  Sonic Geometry  ·  Entanglement  ·  PMFM  ·  Cosmology</a:t>
            </a:r>
            <a:endParaRPr lang="en-US" sz="650" dirty="0"/>
          </a:p>
        </p:txBody>
      </p:sp>
      <p:sp>
        <p:nvSpPr>
          <p:cNvPr id="40" name="Text 35"/>
          <p:cNvSpPr/>
          <p:nvPr/>
        </p:nvSpPr>
        <p:spPr>
          <a:xfrm>
            <a:off x="367650" y="2213967"/>
            <a:ext cx="450860" cy="153442"/>
          </a:xfrm>
          <a:prstGeom prst="roundRect">
            <a:avLst>
              <a:gd name="adj" fmla="val 14070"/>
            </a:avLst>
          </a:prstGeom>
          <a:solidFill>
            <a:srgbClr val="C8A84B">
              <a:alpha val="18000"/>
            </a:srgbClr>
          </a:solidFill>
          <a:ln w="9525">
            <a:solidFill>
              <a:srgbClr val="C8A84B">
                <a:alpha val="35000"/>
              </a:srgbClr>
            </a:solidFill>
          </a:ln>
        </p:spPr>
        <p:txBody>
          <a:bodyPr wrap="none" lIns="49530" tIns="13970" rIns="49530" bIns="13970" rtlCol="0" anchor="ctr"/>
          <a:lstStyle/>
          <a:p>
            <a:pPr algn="ctr" indent="0" marL="0">
              <a:buNone/>
            </a:pPr>
            <a:r>
              <a:rPr lang="en-US" sz="560" b="1" spc="28" kern="0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PART IV</a:t>
            </a:r>
            <a:endParaRPr lang="en-US" sz="560" dirty="0"/>
          </a:p>
        </p:txBody>
      </p:sp>
      <p:sp>
        <p:nvSpPr>
          <p:cNvPr id="41" name="Text 36"/>
          <p:cNvSpPr/>
          <p:nvPr/>
        </p:nvSpPr>
        <p:spPr>
          <a:xfrm>
            <a:off x="878830" y="2200126"/>
            <a:ext cx="4024997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49"/>
              </a:lnSpc>
              <a:buNone/>
            </a:pPr>
            <a:r>
              <a:rPr lang="en-US" sz="730" b="1" dirty="0">
                <a:solidFill>
                  <a:srgbClr val="E2C97E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Applications </a:t>
            </a:r>
            <a:pPr algn="l" indent="0" marL="0">
              <a:lnSpc>
                <a:spcPts val="949"/>
              </a:lnSpc>
              <a:buNone/>
            </a:pPr>
            <a:r>
              <a:rPr lang="en-US" sz="590" b="1" dirty="0">
                <a:solidFill>
                  <a:srgbClr val="7986CB"/>
                </a:solidFill>
                <a:latin typeface="Consolas" altFont="Arial" pitchFamily="34" charset="0"/>
                <a:ea typeface="Consolas" altFont="Arial" pitchFamily="34" charset="-122"/>
                <a:cs typeface="Consolas" altFont="Arial" pitchFamily="34" charset="-120"/>
              </a:rPr>
              <a:t>Ch. 17–21</a:t>
            </a:r>
            <a:endParaRPr lang="en-US" sz="730" dirty="0"/>
          </a:p>
        </p:txBody>
      </p:sp>
      <p:sp>
        <p:nvSpPr>
          <p:cNvPr id="42" name="Text 37"/>
          <p:cNvSpPr/>
          <p:nvPr/>
        </p:nvSpPr>
        <p:spPr>
          <a:xfrm>
            <a:off x="878830" y="2334369"/>
            <a:ext cx="4024997" cy="119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Molecular Synthesis  ·  Transmutation  ·  Carbon Assembly  ·  He-3/Li Pathway  ·  Unified Synthesis</a:t>
            </a:r>
            <a:endParaRPr lang="en-US" sz="650" dirty="0"/>
          </a:p>
        </p:txBody>
      </p:sp>
      <p:sp>
        <p:nvSpPr>
          <p:cNvPr id="43" name="Text 38"/>
          <p:cNvSpPr/>
          <p:nvPr/>
        </p:nvSpPr>
        <p:spPr>
          <a:xfrm>
            <a:off x="372070" y="2605088"/>
            <a:ext cx="976461" cy="49411"/>
          </a:xfrm>
          <a:prstGeom prst="roundRect">
            <a:avLst>
              <a:gd name="adj" fmla="val 43695"/>
            </a:avLst>
          </a:prstGeom>
          <a:gradFill rotWithShape="1">
            <a:gsLst>
              <a:gs pos="0">
                <a:srgbClr val="5C6BC0">
                  <a:alpha val="55000"/>
                </a:srgbClr>
              </a:gs>
              <a:gs pos="100000">
                <a:srgbClr val="5C6BC0">
                  <a:alpha val="3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39"/>
          <p:cNvSpPr/>
          <p:nvPr/>
        </p:nvSpPr>
        <p:spPr>
          <a:xfrm>
            <a:off x="1370112" y="2605088"/>
            <a:ext cx="976461" cy="49411"/>
          </a:xfrm>
          <a:prstGeom prst="rect">
            <a:avLst/>
          </a:prstGeom>
          <a:gradFill rotWithShape="1">
            <a:gsLst>
              <a:gs pos="0">
                <a:srgbClr val="64C8BE">
                  <a:alpha val="50000"/>
                </a:srgbClr>
              </a:gs>
              <a:gs pos="100000">
                <a:srgbClr val="64C8BE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0"/>
          <p:cNvSpPr/>
          <p:nvPr/>
        </p:nvSpPr>
        <p:spPr>
          <a:xfrm>
            <a:off x="2368153" y="2605088"/>
            <a:ext cx="1171724" cy="49411"/>
          </a:xfrm>
          <a:prstGeom prst="rect">
            <a:avLst/>
          </a:prstGeom>
          <a:gradFill rotWithShape="1">
            <a:gsLst>
              <a:gs pos="0">
                <a:srgbClr val="9C64C8">
                  <a:alpha val="50000"/>
                </a:srgbClr>
              </a:gs>
              <a:gs pos="100000">
                <a:srgbClr val="9C64C8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1"/>
          <p:cNvSpPr/>
          <p:nvPr/>
        </p:nvSpPr>
        <p:spPr>
          <a:xfrm>
            <a:off x="3561457" y="2605088"/>
            <a:ext cx="976461" cy="49411"/>
          </a:xfrm>
          <a:custGeom>
            <a:avLst/>
            <a:gdLst/>
            <a:ahLst/>
            <a:cxnLst/>
            <a:rect l="l" t="t" r="r" b="b"/>
            <a:pathLst>
              <a:path w="976461" h="49411">
                <a:moveTo>
                  <a:pt x="0" y="0"/>
                </a:moveTo>
                <a:lnTo>
                  <a:pt x="0" y="49411"/>
                </a:lnTo>
                <a:lnTo>
                  <a:pt x="947251" y="49411"/>
                </a:lnTo>
                <a:lnTo>
                  <a:pt x="952950" y="48850"/>
                </a:lnTo>
                <a:lnTo>
                  <a:pt x="958429" y="47187"/>
                </a:lnTo>
                <a:lnTo>
                  <a:pt x="963480" y="44488"/>
                </a:lnTo>
                <a:lnTo>
                  <a:pt x="967906" y="40856"/>
                </a:lnTo>
                <a:lnTo>
                  <a:pt x="971539" y="36429"/>
                </a:lnTo>
                <a:lnTo>
                  <a:pt x="974238" y="31379"/>
                </a:lnTo>
                <a:lnTo>
                  <a:pt x="975900" y="25900"/>
                </a:lnTo>
                <a:lnTo>
                  <a:pt x="976461" y="20201"/>
                </a:lnTo>
                <a:lnTo>
                  <a:pt x="976461" y="29210"/>
                </a:lnTo>
                <a:lnTo>
                  <a:pt x="975900" y="23511"/>
                </a:lnTo>
                <a:lnTo>
                  <a:pt x="974238" y="18032"/>
                </a:lnTo>
                <a:lnTo>
                  <a:pt x="971539" y="12982"/>
                </a:lnTo>
                <a:lnTo>
                  <a:pt x="967906" y="8555"/>
                </a:lnTo>
                <a:lnTo>
                  <a:pt x="963480" y="4923"/>
                </a:lnTo>
                <a:lnTo>
                  <a:pt x="958429" y="2223"/>
                </a:lnTo>
                <a:lnTo>
                  <a:pt x="952950" y="561"/>
                </a:lnTo>
                <a:lnTo>
                  <a:pt x="947251" y="0"/>
                </a:lnTo>
                <a:close/>
              </a:path>
            </a:pathLst>
          </a:custGeom>
          <a:gradFill rotWithShape="1">
            <a:gsLst>
              <a:gs pos="0">
                <a:srgbClr val="C8A84B">
                  <a:alpha val="50000"/>
                </a:srgbClr>
              </a:gs>
              <a:gs pos="100000">
                <a:srgbClr val="C8A84B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2"/>
          <p:cNvSpPr/>
          <p:nvPr/>
        </p:nvSpPr>
        <p:spPr>
          <a:xfrm>
            <a:off x="323247" y="2683669"/>
            <a:ext cx="107410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65"/>
              </a:lnSpc>
              <a:buNone/>
            </a:pPr>
            <a:r>
              <a:rPr lang="en-US" sz="510" dirty="0">
                <a:solidFill>
                  <a:srgbClr val="9FA8DA">
                    <a:alpha val="6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 1–5</a:t>
            </a:r>
            <a:endParaRPr lang="en-US" sz="510" dirty="0"/>
          </a:p>
        </p:txBody>
      </p:sp>
      <p:sp>
        <p:nvSpPr>
          <p:cNvPr id="48" name="Text 43"/>
          <p:cNvSpPr/>
          <p:nvPr/>
        </p:nvSpPr>
        <p:spPr>
          <a:xfrm>
            <a:off x="1321289" y="2683669"/>
            <a:ext cx="107410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65"/>
              </a:lnSpc>
              <a:buNone/>
            </a:pPr>
            <a:r>
              <a:rPr lang="en-US" sz="510" dirty="0">
                <a:solidFill>
                  <a:srgbClr val="80CBC4">
                    <a:alpha val="6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 6–10</a:t>
            </a:r>
            <a:endParaRPr lang="en-US" sz="510" dirty="0"/>
          </a:p>
        </p:txBody>
      </p:sp>
      <p:sp>
        <p:nvSpPr>
          <p:cNvPr id="49" name="Text 44"/>
          <p:cNvSpPr/>
          <p:nvPr/>
        </p:nvSpPr>
        <p:spPr>
          <a:xfrm>
            <a:off x="2309567" y="2683669"/>
            <a:ext cx="128889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65"/>
              </a:lnSpc>
              <a:buNone/>
            </a:pPr>
            <a:r>
              <a:rPr lang="en-US" sz="510" dirty="0">
                <a:solidFill>
                  <a:srgbClr val="CE93D8">
                    <a:alpha val="6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 11–16</a:t>
            </a:r>
            <a:endParaRPr lang="en-US" sz="510" dirty="0"/>
          </a:p>
        </p:txBody>
      </p:sp>
      <p:sp>
        <p:nvSpPr>
          <p:cNvPr id="50" name="Text 45"/>
          <p:cNvSpPr/>
          <p:nvPr/>
        </p:nvSpPr>
        <p:spPr>
          <a:xfrm>
            <a:off x="3512634" y="2683669"/>
            <a:ext cx="107410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765"/>
              </a:lnSpc>
              <a:buNone/>
            </a:pPr>
            <a:r>
              <a:rPr lang="en-US" sz="510" dirty="0">
                <a:solidFill>
                  <a:srgbClr val="E2C97E">
                    <a:alpha val="6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 17–21</a:t>
            </a:r>
            <a:endParaRPr lang="en-US" sz="510" dirty="0"/>
          </a:p>
        </p:txBody>
      </p:sp>
      <p:sp>
        <p:nvSpPr>
          <p:cNvPr id="51" name="Text 46"/>
          <p:cNvSpPr/>
          <p:nvPr/>
        </p:nvSpPr>
        <p:spPr>
          <a:xfrm>
            <a:off x="4766518" y="899220"/>
            <a:ext cx="7590" cy="388753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5C6BC0"/>
              </a:gs>
              <a:gs pos="80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7"/>
          <p:cNvSpPr/>
          <p:nvPr/>
        </p:nvSpPr>
        <p:spPr>
          <a:xfrm>
            <a:off x="5135017" y="899220"/>
            <a:ext cx="101124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73" kern="0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APPENDICES A–R</a:t>
            </a:r>
            <a:endParaRPr lang="en-US" sz="730" dirty="0"/>
          </a:p>
        </p:txBody>
      </p:sp>
      <p:pic>
        <p:nvPicPr>
          <p:cNvPr id="5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3994" y="902354"/>
            <a:ext cx="132588" cy="132588"/>
          </a:xfrm>
          <a:prstGeom prst="rect">
            <a:avLst/>
          </a:prstGeom>
        </p:spPr>
      </p:pic>
      <p:sp>
        <p:nvSpPr>
          <p:cNvPr id="54" name="Text 48"/>
          <p:cNvSpPr/>
          <p:nvPr/>
        </p:nvSpPr>
        <p:spPr>
          <a:xfrm>
            <a:off x="5002709" y="1124545"/>
            <a:ext cx="1227534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49"/>
          <p:cNvSpPr/>
          <p:nvPr/>
        </p:nvSpPr>
        <p:spPr>
          <a:xfrm>
            <a:off x="5076974" y="1177230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680" dirty="0"/>
          </a:p>
        </p:txBody>
      </p:sp>
      <p:sp>
        <p:nvSpPr>
          <p:cNvPr id="56" name="Text 50"/>
          <p:cNvSpPr/>
          <p:nvPr/>
        </p:nvSpPr>
        <p:spPr>
          <a:xfrm>
            <a:off x="5248275" y="1182886"/>
            <a:ext cx="78794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Mathematical Proofs</a:t>
            </a:r>
            <a:endParaRPr lang="en-US" sz="620" dirty="0"/>
          </a:p>
        </p:txBody>
      </p:sp>
      <p:sp>
        <p:nvSpPr>
          <p:cNvPr id="57" name="Text 51"/>
          <p:cNvSpPr/>
          <p:nvPr/>
        </p:nvSpPr>
        <p:spPr>
          <a:xfrm>
            <a:off x="6273403" y="1124545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2"/>
          <p:cNvSpPr/>
          <p:nvPr/>
        </p:nvSpPr>
        <p:spPr>
          <a:xfrm>
            <a:off x="6347668" y="1177230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680" dirty="0"/>
          </a:p>
        </p:txBody>
      </p:sp>
      <p:sp>
        <p:nvSpPr>
          <p:cNvPr id="59" name="Text 53"/>
          <p:cNvSpPr/>
          <p:nvPr/>
        </p:nvSpPr>
        <p:spPr>
          <a:xfrm>
            <a:off x="6518970" y="1182886"/>
            <a:ext cx="59099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PSU Constants</a:t>
            </a:r>
            <a:endParaRPr lang="en-US" sz="620" dirty="0"/>
          </a:p>
        </p:txBody>
      </p:sp>
      <p:sp>
        <p:nvSpPr>
          <p:cNvPr id="60" name="Text 54"/>
          <p:cNvSpPr/>
          <p:nvPr/>
        </p:nvSpPr>
        <p:spPr>
          <a:xfrm>
            <a:off x="7544246" y="1124545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5"/>
          <p:cNvSpPr/>
          <p:nvPr/>
        </p:nvSpPr>
        <p:spPr>
          <a:xfrm>
            <a:off x="7618512" y="1177230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680" dirty="0"/>
          </a:p>
        </p:txBody>
      </p:sp>
      <p:sp>
        <p:nvSpPr>
          <p:cNvPr id="62" name="Text 56"/>
          <p:cNvSpPr/>
          <p:nvPr/>
        </p:nvSpPr>
        <p:spPr>
          <a:xfrm>
            <a:off x="7789813" y="1182886"/>
            <a:ext cx="60065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Device Designs</a:t>
            </a:r>
            <a:endParaRPr lang="en-US" sz="620" dirty="0"/>
          </a:p>
        </p:txBody>
      </p:sp>
      <p:sp>
        <p:nvSpPr>
          <p:cNvPr id="63" name="Text 57"/>
          <p:cNvSpPr/>
          <p:nvPr/>
        </p:nvSpPr>
        <p:spPr>
          <a:xfrm>
            <a:off x="5002709" y="1402556"/>
            <a:ext cx="1227534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58"/>
          <p:cNvSpPr/>
          <p:nvPr/>
        </p:nvSpPr>
        <p:spPr>
          <a:xfrm>
            <a:off x="5076974" y="1455241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680" dirty="0"/>
          </a:p>
        </p:txBody>
      </p:sp>
      <p:sp>
        <p:nvSpPr>
          <p:cNvPr id="65" name="Text 59"/>
          <p:cNvSpPr/>
          <p:nvPr/>
        </p:nvSpPr>
        <p:spPr>
          <a:xfrm>
            <a:off x="5248275" y="1460897"/>
            <a:ext cx="73015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MNTR Architecture</a:t>
            </a:r>
            <a:endParaRPr lang="en-US" sz="620" dirty="0"/>
          </a:p>
        </p:txBody>
      </p:sp>
      <p:sp>
        <p:nvSpPr>
          <p:cNvPr id="66" name="Text 60"/>
          <p:cNvSpPr/>
          <p:nvPr/>
        </p:nvSpPr>
        <p:spPr>
          <a:xfrm>
            <a:off x="6273403" y="1402556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1"/>
          <p:cNvSpPr/>
          <p:nvPr/>
        </p:nvSpPr>
        <p:spPr>
          <a:xfrm>
            <a:off x="6347668" y="1455241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680" dirty="0"/>
          </a:p>
        </p:txBody>
      </p:sp>
      <p:sp>
        <p:nvSpPr>
          <p:cNvPr id="68" name="Text 62"/>
          <p:cNvSpPr/>
          <p:nvPr/>
        </p:nvSpPr>
        <p:spPr>
          <a:xfrm>
            <a:off x="6518970" y="1460897"/>
            <a:ext cx="75912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Synthesis Protocols</a:t>
            </a:r>
            <a:endParaRPr lang="en-US" sz="620" dirty="0"/>
          </a:p>
        </p:txBody>
      </p:sp>
      <p:sp>
        <p:nvSpPr>
          <p:cNvPr id="69" name="Text 63"/>
          <p:cNvSpPr/>
          <p:nvPr/>
        </p:nvSpPr>
        <p:spPr>
          <a:xfrm>
            <a:off x="7544246" y="1402556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4"/>
          <p:cNvSpPr/>
          <p:nvPr/>
        </p:nvSpPr>
        <p:spPr>
          <a:xfrm>
            <a:off x="7618512" y="1455241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endParaRPr lang="en-US" sz="680" dirty="0"/>
          </a:p>
        </p:txBody>
      </p:sp>
      <p:sp>
        <p:nvSpPr>
          <p:cNvPr id="71" name="Text 65"/>
          <p:cNvSpPr/>
          <p:nvPr/>
        </p:nvSpPr>
        <p:spPr>
          <a:xfrm>
            <a:off x="7789813" y="1460897"/>
            <a:ext cx="7976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Acoustic Parameters</a:t>
            </a:r>
            <a:endParaRPr lang="en-US" sz="620" dirty="0"/>
          </a:p>
        </p:txBody>
      </p:sp>
      <p:sp>
        <p:nvSpPr>
          <p:cNvPr id="72" name="Text 66"/>
          <p:cNvSpPr/>
          <p:nvPr/>
        </p:nvSpPr>
        <p:spPr>
          <a:xfrm>
            <a:off x="5002709" y="1680567"/>
            <a:ext cx="1227534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67"/>
          <p:cNvSpPr/>
          <p:nvPr/>
        </p:nvSpPr>
        <p:spPr>
          <a:xfrm>
            <a:off x="5076974" y="1733252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endParaRPr lang="en-US" sz="680" dirty="0"/>
          </a:p>
        </p:txBody>
      </p:sp>
      <p:sp>
        <p:nvSpPr>
          <p:cNvPr id="74" name="Text 68"/>
          <p:cNvSpPr/>
          <p:nvPr/>
        </p:nvSpPr>
        <p:spPr>
          <a:xfrm>
            <a:off x="5248275" y="1738908"/>
            <a:ext cx="72065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Morphic Constants</a:t>
            </a:r>
            <a:endParaRPr lang="en-US" sz="620" dirty="0"/>
          </a:p>
        </p:txBody>
      </p:sp>
      <p:sp>
        <p:nvSpPr>
          <p:cNvPr id="75" name="Text 69"/>
          <p:cNvSpPr/>
          <p:nvPr/>
        </p:nvSpPr>
        <p:spPr>
          <a:xfrm>
            <a:off x="6273403" y="1680567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0"/>
          <p:cNvSpPr/>
          <p:nvPr/>
        </p:nvSpPr>
        <p:spPr>
          <a:xfrm>
            <a:off x="6347668" y="1733252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680" dirty="0"/>
          </a:p>
        </p:txBody>
      </p:sp>
      <p:sp>
        <p:nvSpPr>
          <p:cNvPr id="77" name="Text 71"/>
          <p:cNvSpPr/>
          <p:nvPr/>
        </p:nvSpPr>
        <p:spPr>
          <a:xfrm>
            <a:off x="6518970" y="1738908"/>
            <a:ext cx="74946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CMNR-7/8 Protocol</a:t>
            </a:r>
            <a:endParaRPr lang="en-US" sz="620" dirty="0"/>
          </a:p>
        </p:txBody>
      </p:sp>
      <p:sp>
        <p:nvSpPr>
          <p:cNvPr id="78" name="Text 72"/>
          <p:cNvSpPr/>
          <p:nvPr/>
        </p:nvSpPr>
        <p:spPr>
          <a:xfrm>
            <a:off x="7544246" y="1680567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9" name="Text 73"/>
          <p:cNvSpPr/>
          <p:nvPr/>
        </p:nvSpPr>
        <p:spPr>
          <a:xfrm>
            <a:off x="7618512" y="1733252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680" dirty="0"/>
          </a:p>
        </p:txBody>
      </p:sp>
      <p:sp>
        <p:nvSpPr>
          <p:cNvPr id="80" name="Text 74"/>
          <p:cNvSpPr/>
          <p:nvPr/>
        </p:nvSpPr>
        <p:spPr>
          <a:xfrm>
            <a:off x="7789813" y="1738908"/>
            <a:ext cx="70968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Resonance Tables</a:t>
            </a:r>
            <a:endParaRPr lang="en-US" sz="620" dirty="0"/>
          </a:p>
        </p:txBody>
      </p:sp>
      <p:sp>
        <p:nvSpPr>
          <p:cNvPr id="81" name="Text 75"/>
          <p:cNvSpPr/>
          <p:nvPr/>
        </p:nvSpPr>
        <p:spPr>
          <a:xfrm>
            <a:off x="5002709" y="1958578"/>
            <a:ext cx="1227534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76"/>
          <p:cNvSpPr/>
          <p:nvPr/>
        </p:nvSpPr>
        <p:spPr>
          <a:xfrm>
            <a:off x="5076974" y="2011263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endParaRPr lang="en-US" sz="680" dirty="0"/>
          </a:p>
        </p:txBody>
      </p:sp>
      <p:sp>
        <p:nvSpPr>
          <p:cNvPr id="83" name="Text 77"/>
          <p:cNvSpPr/>
          <p:nvPr/>
        </p:nvSpPr>
        <p:spPr>
          <a:xfrm>
            <a:off x="5248275" y="2016919"/>
            <a:ext cx="66794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Holographic Data</a:t>
            </a:r>
            <a:endParaRPr lang="en-US" sz="620" dirty="0"/>
          </a:p>
        </p:txBody>
      </p:sp>
      <p:sp>
        <p:nvSpPr>
          <p:cNvPr id="84" name="Text 78"/>
          <p:cNvSpPr/>
          <p:nvPr/>
        </p:nvSpPr>
        <p:spPr>
          <a:xfrm>
            <a:off x="6273403" y="1958578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5" name="Text 79"/>
          <p:cNvSpPr/>
          <p:nvPr/>
        </p:nvSpPr>
        <p:spPr>
          <a:xfrm>
            <a:off x="6347668" y="2011263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endParaRPr lang="en-US" sz="680" dirty="0"/>
          </a:p>
        </p:txBody>
      </p:sp>
      <p:sp>
        <p:nvSpPr>
          <p:cNvPr id="86" name="Text 80"/>
          <p:cNvSpPr/>
          <p:nvPr/>
        </p:nvSpPr>
        <p:spPr>
          <a:xfrm>
            <a:off x="6518970" y="2016919"/>
            <a:ext cx="66777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Cymatics Figures</a:t>
            </a:r>
            <a:endParaRPr lang="en-US" sz="620" dirty="0"/>
          </a:p>
        </p:txBody>
      </p:sp>
      <p:sp>
        <p:nvSpPr>
          <p:cNvPr id="87" name="Text 81"/>
          <p:cNvSpPr/>
          <p:nvPr/>
        </p:nvSpPr>
        <p:spPr>
          <a:xfrm>
            <a:off x="7544246" y="1958578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8" name="Text 82"/>
          <p:cNvSpPr/>
          <p:nvPr/>
        </p:nvSpPr>
        <p:spPr>
          <a:xfrm>
            <a:off x="7618512" y="2011263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</a:t>
            </a:r>
            <a:endParaRPr lang="en-US" sz="680" dirty="0"/>
          </a:p>
        </p:txBody>
      </p:sp>
      <p:sp>
        <p:nvSpPr>
          <p:cNvPr id="89" name="Text 83"/>
          <p:cNvSpPr/>
          <p:nvPr/>
        </p:nvSpPr>
        <p:spPr>
          <a:xfrm>
            <a:off x="7789813" y="2016919"/>
            <a:ext cx="78646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Flow Topology Maps</a:t>
            </a:r>
            <a:endParaRPr lang="en-US" sz="620" dirty="0"/>
          </a:p>
        </p:txBody>
      </p:sp>
      <p:sp>
        <p:nvSpPr>
          <p:cNvPr id="90" name="Text 84"/>
          <p:cNvSpPr/>
          <p:nvPr/>
        </p:nvSpPr>
        <p:spPr>
          <a:xfrm>
            <a:off x="5002709" y="2236589"/>
            <a:ext cx="1227534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1" name="Text 85"/>
          <p:cNvSpPr/>
          <p:nvPr/>
        </p:nvSpPr>
        <p:spPr>
          <a:xfrm>
            <a:off x="5076974" y="2289274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680" dirty="0"/>
          </a:p>
        </p:txBody>
      </p:sp>
      <p:sp>
        <p:nvSpPr>
          <p:cNvPr id="92" name="Text 86"/>
          <p:cNvSpPr/>
          <p:nvPr/>
        </p:nvSpPr>
        <p:spPr>
          <a:xfrm>
            <a:off x="5248275" y="2294930"/>
            <a:ext cx="72556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Cosmological Data</a:t>
            </a:r>
            <a:endParaRPr lang="en-US" sz="620" dirty="0"/>
          </a:p>
        </p:txBody>
      </p:sp>
      <p:sp>
        <p:nvSpPr>
          <p:cNvPr id="93" name="Text 87"/>
          <p:cNvSpPr/>
          <p:nvPr/>
        </p:nvSpPr>
        <p:spPr>
          <a:xfrm>
            <a:off x="6273403" y="2236589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4" name="Text 88"/>
          <p:cNvSpPr/>
          <p:nvPr/>
        </p:nvSpPr>
        <p:spPr>
          <a:xfrm>
            <a:off x="6347668" y="2289274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680" dirty="0"/>
          </a:p>
        </p:txBody>
      </p:sp>
      <p:sp>
        <p:nvSpPr>
          <p:cNvPr id="95" name="Text 89"/>
          <p:cNvSpPr/>
          <p:nvPr/>
        </p:nvSpPr>
        <p:spPr>
          <a:xfrm>
            <a:off x="6518970" y="2294930"/>
            <a:ext cx="73522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Isotopic Signatures</a:t>
            </a:r>
            <a:endParaRPr lang="en-US" sz="620" dirty="0"/>
          </a:p>
        </p:txBody>
      </p:sp>
      <p:sp>
        <p:nvSpPr>
          <p:cNvPr id="96" name="Text 90"/>
          <p:cNvSpPr/>
          <p:nvPr/>
        </p:nvSpPr>
        <p:spPr>
          <a:xfrm>
            <a:off x="7544246" y="2236589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7" name="Text 91"/>
          <p:cNvSpPr/>
          <p:nvPr/>
        </p:nvSpPr>
        <p:spPr>
          <a:xfrm>
            <a:off x="7618512" y="2289274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</a:t>
            </a:r>
            <a:endParaRPr lang="en-US" sz="680" dirty="0"/>
          </a:p>
        </p:txBody>
      </p:sp>
      <p:sp>
        <p:nvSpPr>
          <p:cNvPr id="98" name="Text 92"/>
          <p:cNvSpPr/>
          <p:nvPr/>
        </p:nvSpPr>
        <p:spPr>
          <a:xfrm>
            <a:off x="7789813" y="2294930"/>
            <a:ext cx="75438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Experimental Setup</a:t>
            </a:r>
            <a:endParaRPr lang="en-US" sz="620" dirty="0"/>
          </a:p>
        </p:txBody>
      </p:sp>
      <p:sp>
        <p:nvSpPr>
          <p:cNvPr id="99" name="Text 93"/>
          <p:cNvSpPr/>
          <p:nvPr/>
        </p:nvSpPr>
        <p:spPr>
          <a:xfrm>
            <a:off x="5002709" y="2514600"/>
            <a:ext cx="1227534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0" name="Text 94"/>
          <p:cNvSpPr/>
          <p:nvPr/>
        </p:nvSpPr>
        <p:spPr>
          <a:xfrm>
            <a:off x="5076974" y="2567285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endParaRPr lang="en-US" sz="680" dirty="0"/>
          </a:p>
        </p:txBody>
      </p:sp>
      <p:sp>
        <p:nvSpPr>
          <p:cNvPr id="101" name="Text 95"/>
          <p:cNvSpPr/>
          <p:nvPr/>
        </p:nvSpPr>
        <p:spPr>
          <a:xfrm>
            <a:off x="5248275" y="2572941"/>
            <a:ext cx="70395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8B87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Bibliography (80+)</a:t>
            </a:r>
            <a:endParaRPr lang="en-US" sz="620" dirty="0"/>
          </a:p>
        </p:txBody>
      </p:sp>
      <p:sp>
        <p:nvSpPr>
          <p:cNvPr id="102" name="Text 96"/>
          <p:cNvSpPr/>
          <p:nvPr/>
        </p:nvSpPr>
        <p:spPr>
          <a:xfrm>
            <a:off x="6273403" y="2514600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3" name="Text 97"/>
          <p:cNvSpPr/>
          <p:nvPr/>
        </p:nvSpPr>
        <p:spPr>
          <a:xfrm>
            <a:off x="6347668" y="2567285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endParaRPr lang="en-US" sz="680" dirty="0"/>
          </a:p>
        </p:txBody>
      </p:sp>
      <p:sp>
        <p:nvSpPr>
          <p:cNvPr id="104" name="Text 98"/>
          <p:cNvSpPr/>
          <p:nvPr/>
        </p:nvSpPr>
        <p:spPr>
          <a:xfrm>
            <a:off x="6518970" y="2572941"/>
            <a:ext cx="80938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8B87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Glossary (45+ terms)</a:t>
            </a:r>
            <a:endParaRPr lang="en-US" sz="620" dirty="0"/>
          </a:p>
        </p:txBody>
      </p:sp>
      <p:sp>
        <p:nvSpPr>
          <p:cNvPr id="105" name="Text 99"/>
          <p:cNvSpPr/>
          <p:nvPr/>
        </p:nvSpPr>
        <p:spPr>
          <a:xfrm>
            <a:off x="7544246" y="2514600"/>
            <a:ext cx="1227683" cy="234851"/>
          </a:xfrm>
          <a:prstGeom prst="roundRect">
            <a:avLst>
              <a:gd name="adj" fmla="val 15142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6" name="Text 100"/>
          <p:cNvSpPr/>
          <p:nvPr/>
        </p:nvSpPr>
        <p:spPr>
          <a:xfrm>
            <a:off x="7618512" y="2567285"/>
            <a:ext cx="140955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E2C9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endParaRPr lang="en-US" sz="680" dirty="0"/>
          </a:p>
        </p:txBody>
      </p:sp>
      <p:sp>
        <p:nvSpPr>
          <p:cNvPr id="107" name="Text 101"/>
          <p:cNvSpPr/>
          <p:nvPr/>
        </p:nvSpPr>
        <p:spPr>
          <a:xfrm>
            <a:off x="7789813" y="2572941"/>
            <a:ext cx="21151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8B87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Index</a:t>
            </a:r>
            <a:endParaRPr lang="en-US" sz="620" dirty="0"/>
          </a:p>
        </p:txBody>
      </p:sp>
      <p:sp>
        <p:nvSpPr>
          <p:cNvPr id="108" name="Text 102"/>
          <p:cNvSpPr/>
          <p:nvPr/>
        </p:nvSpPr>
        <p:spPr>
          <a:xfrm>
            <a:off x="5002709" y="2849761"/>
            <a:ext cx="3769221" cy="408682"/>
          </a:xfrm>
          <a:prstGeom prst="roundRect">
            <a:avLst>
              <a:gd name="adj" fmla="val 10566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6210" y="2911534"/>
            <a:ext cx="132588" cy="132588"/>
          </a:xfrm>
          <a:prstGeom prst="rect">
            <a:avLst/>
          </a:prstGeom>
        </p:spPr>
      </p:pic>
      <p:sp>
        <p:nvSpPr>
          <p:cNvPr id="110" name="Text 103"/>
          <p:cNvSpPr/>
          <p:nvPr/>
        </p:nvSpPr>
        <p:spPr>
          <a:xfrm>
            <a:off x="5263455" y="2930277"/>
            <a:ext cx="3466612" cy="260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9FA8DA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Includes worked equations, experimental schematics, yield curve projections, and full derivations of the 2π Theorem, morphic coupling constants, and holographic mass ratios.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0">
                <a:srgbClr val="5C6BC0">
                  <a:alpha val="1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0">
                <a:srgbClr val="5C6BC0">
                  <a:alpha val="8000"/>
                </a:srgbClr>
              </a:gs>
              <a:gs pos="8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0">
                <a:srgbClr val="7C8FE0">
                  <a:alpha val="10000"/>
                </a:srgbClr>
              </a:gs>
              <a:gs pos="6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357015" y="0"/>
            <a:ext cx="6429970" cy="5143500"/>
          </a:xfrm>
          <a:prstGeom prst="ellipse">
            <a:avLst/>
          </a:prstGeom>
          <a:noFill/>
          <a:ln w="9525">
            <a:solidFill>
              <a:srgbClr val="5C6BC0">
                <a:alpha val="12000"/>
              </a:srgbClr>
            </a:solidFill>
          </a:ln>
          <a:effectLst>
            <a:outerShdw sx="100000" sy="100000" kx="0" ky="0" algn="bl" rotWithShape="0" blurRad="101600" dist="50800" dir="1620000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143125" y="142875"/>
            <a:ext cx="4857750" cy="4857750"/>
          </a:xfrm>
          <a:prstGeom prst="ellipse">
            <a:avLst/>
          </a:prstGeom>
          <a:noFill/>
          <a:ln w="9525">
            <a:solidFill>
              <a:srgbClr val="5C6BC0">
                <a:alpha val="12000"/>
              </a:srgbClr>
            </a:solidFill>
          </a:ln>
          <a:effectLst>
            <a:outerShdw sx="100000" sy="100000" kx="0" ky="0" algn="bl" rotWithShape="0" blurRad="101600" dist="50800" dir="1620000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928640" y="928390"/>
            <a:ext cx="3286720" cy="3286720"/>
          </a:xfrm>
          <a:prstGeom prst="ellipse">
            <a:avLst/>
          </a:prstGeom>
          <a:noFill/>
          <a:ln w="9525">
            <a:solidFill>
              <a:srgbClr val="5C6BC0">
                <a:alpha val="12000"/>
              </a:srgbClr>
            </a:solidFill>
          </a:ln>
          <a:effectLst>
            <a:outerShdw sx="100000" sy="100000" kx="0" ky="0" algn="bl" rotWithShape="0" blurRad="101600" dist="50800" dir="1620000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14750" y="1714500"/>
            <a:ext cx="1714500" cy="1714500"/>
          </a:xfrm>
          <a:prstGeom prst="ellipse">
            <a:avLst/>
          </a:prstGeom>
          <a:noFill/>
          <a:ln w="9525">
            <a:solidFill>
              <a:srgbClr val="5C6BC0">
                <a:alpha val="12000"/>
              </a:srgbClr>
            </a:solidFill>
          </a:ln>
          <a:effectLst>
            <a:outerShdw sx="100000" sy="100000" kx="0" ky="0" algn="bl" rotWithShape="0" blurRad="101600" dist="50800" dir="1620000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28464" y="1524595"/>
            <a:ext cx="1231091" cy="409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930" b="1" spc="-59" kern="0" dirty="0">
                <a:gradFill rotWithShape="1">
                  <a:gsLst>
                    <a:gs pos="0">
                      <a:srgbClr val="C5CAE9"/>
                    </a:gs>
                    <a:gs pos="60000">
                      <a:srgbClr val="7C8FE0"/>
                    </a:gs>
                    <a:gs pos="100000">
                      <a:srgbClr val="A5B4FC"/>
                    </a:gs>
                  </a:gsLst>
                  <a:lin ang="2700000" scaled="1"/>
                </a:gra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OPEN</a:t>
            </a:r>
            <a:endParaRPr lang="en-US" sz="2930" dirty="0"/>
          </a:p>
        </p:txBody>
      </p:sp>
      <p:sp>
        <p:nvSpPr>
          <p:cNvPr id="10" name="Text 8"/>
          <p:cNvSpPr/>
          <p:nvPr/>
        </p:nvSpPr>
        <p:spPr>
          <a:xfrm>
            <a:off x="6199153" y="1963043"/>
            <a:ext cx="128971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095"/>
              </a:lnSpc>
              <a:buNone/>
            </a:pPr>
            <a:r>
              <a:rPr lang="en-US" sz="730" spc="88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TO ALL OF HUMANITY</a:t>
            </a:r>
            <a:endParaRPr lang="en-US" sz="730" dirty="0"/>
          </a:p>
        </p:txBody>
      </p:sp>
      <p:sp>
        <p:nvSpPr>
          <p:cNvPr id="11" name="Text 9"/>
          <p:cNvSpPr/>
          <p:nvPr/>
        </p:nvSpPr>
        <p:spPr>
          <a:xfrm>
            <a:off x="457200" y="285750"/>
            <a:ext cx="42922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5C6BC0"/>
              </a:gs>
              <a:gs pos="100000">
                <a:srgbClr val="7C8FE0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7200" y="378321"/>
            <a:ext cx="5440643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2461"/>
              </a:lnSpc>
              <a:buNone/>
            </a:pPr>
            <a:r>
              <a:rPr lang="en-US" sz="2140" spc="-21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Free to All Humanity — </a:t>
            </a:r>
            <a:pPr algn="l" indent="0" marL="0">
              <a:lnSpc>
                <a:spcPts val="2461"/>
              </a:lnSpc>
              <a:buNone/>
            </a:pPr>
            <a:r>
              <a:rPr lang="en-US" sz="2140" b="1" spc="-21" kern="0" dirty="0">
                <a:gradFill rotWithShape="1">
                  <a:gsLst>
                    <a:gs pos="0">
                      <a:srgbClr val="7C8FE0"/>
                    </a:gs>
                    <a:gs pos="100000">
                      <a:srgbClr val="A5B4FC"/>
                    </a:gs>
                  </a:gsLst>
                  <a:lin ang="0" scaled="1"/>
                </a:gra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CC0 Public Domain</a:t>
            </a:r>
            <a:endParaRPr lang="en-US" sz="2140" dirty="0"/>
          </a:p>
        </p:txBody>
      </p:sp>
      <p:sp>
        <p:nvSpPr>
          <p:cNvPr id="13" name="Text 11"/>
          <p:cNvSpPr/>
          <p:nvPr/>
        </p:nvSpPr>
        <p:spPr>
          <a:xfrm>
            <a:off x="6628656" y="426244"/>
            <a:ext cx="2099307" cy="216396"/>
          </a:xfrm>
          <a:prstGeom prst="roundRect">
            <a:avLst>
              <a:gd name="adj" fmla="val 66318"/>
            </a:avLst>
          </a:prstGeom>
          <a:solidFill>
            <a:srgbClr val="5C6BC0">
              <a:alpha val="15000"/>
            </a:srgbClr>
          </a:solidFill>
          <a:ln w="9525">
            <a:solidFill>
              <a:srgbClr val="5C6BC0">
                <a:alpha val="35000"/>
              </a:srgbClr>
            </a:solidFill>
          </a:ln>
        </p:spPr>
        <p:txBody>
          <a:bodyPr wrap="none" lIns="100330" tIns="29210" rIns="100330" bIns="29210" rtlCol="0" anchor="t"/>
          <a:lstStyle/>
          <a:p>
            <a:pPr algn="l" indent="0" marL="0">
              <a:buNone/>
            </a:pPr>
            <a:r>
              <a:rPr lang="en-US" sz="730" spc="37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Released: August 2026 · Second Edition</a:t>
            </a:r>
            <a:endParaRPr lang="en-US" sz="730" dirty="0"/>
          </a:p>
        </p:txBody>
      </p:sp>
      <p:sp>
        <p:nvSpPr>
          <p:cNvPr id="14" name="Text 12"/>
          <p:cNvSpPr/>
          <p:nvPr/>
        </p:nvSpPr>
        <p:spPr>
          <a:xfrm>
            <a:off x="457200" y="818852"/>
            <a:ext cx="4286250" cy="969731"/>
          </a:xfrm>
          <a:prstGeom prst="rect">
            <a:avLst/>
          </a:prstGeom>
          <a:solidFill>
            <a:srgbClr val="12182E">
              <a:alpha val="70000"/>
            </a:srgbClr>
          </a:solidFill>
          <a:ln/>
        </p:spPr>
        <p:txBody>
          <a:bodyPr wrap="square" lIns="200660" tIns="143510" rIns="200660" bIns="143510" rtlCol="0" anchor="t"/>
          <a:lstStyle/>
          <a:p>
            <a:pPr algn="l" indent="0" marL="0">
              <a:buNone/>
            </a:pPr>
            <a:r>
              <a:rPr lang="en-US" sz="4500" dirty="0">
                <a:solidFill>
                  <a:srgbClr val="5C6BC0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"</a:t>
            </a:r>
            <a:endParaRPr lang="en-US" sz="4500" dirty="0"/>
          </a:p>
          <a:p>
            <a:pPr algn="l" indent="0" marL="0">
              <a:buNone/>
            </a:pPr>
            <a:r>
              <a:rPr lang="en-US" sz="1100" i="1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Truth belongs to everyone.</a:t>
            </a:r>
            <a:br/>
            <a:pPr algn="l" indent="0" marL="0">
              <a:buNone/>
            </a:pPr>
            <a:r>
              <a:rPr lang="en-US" sz="1100" i="1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Knowledge imprisoned is knowledge wasted.</a:t>
            </a:r>
            <a:pPr algn="l" indent="0" marL="0">
              <a:buNone/>
            </a:pPr>
            <a:endParaRPr lang="en-US" sz="4500" dirty="0"/>
          </a:p>
          <a:p>
            <a:pPr algn="l" indent="0" marL="0">
              <a:buNone/>
            </a:pPr>
            <a:r>
              <a:rPr lang="en-US" sz="790" spc="32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— Michael Marsden</a:t>
            </a:r>
            <a:endParaRPr lang="en-US" sz="4500" dirty="0"/>
          </a:p>
        </p:txBody>
      </p:sp>
      <p:sp>
        <p:nvSpPr>
          <p:cNvPr id="15" name="Text 13"/>
          <p:cNvSpPr/>
          <p:nvPr/>
        </p:nvSpPr>
        <p:spPr>
          <a:xfrm>
            <a:off x="457200" y="818852"/>
            <a:ext cx="19050" cy="941487"/>
          </a:xfrm>
          <a:prstGeom prst="rect">
            <a:avLst/>
          </a:prstGeom>
          <a:solidFill>
            <a:srgbClr val="7C8FE0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7200" y="1888480"/>
            <a:ext cx="4286250" cy="792956"/>
          </a:xfrm>
          <a:prstGeom prst="roundRect">
            <a:avLst>
              <a:gd name="adj" fmla="val 14414"/>
            </a:avLst>
          </a:prstGeom>
          <a:solidFill>
            <a:srgbClr val="12182E">
              <a:alpha val="85000"/>
            </a:srgbClr>
          </a:solidFill>
          <a:ln w="9525">
            <a:solidFill>
              <a:srgbClr val="5C6BC0">
                <a:alpha val="50000"/>
              </a:srgbClr>
            </a:solidFill>
          </a:ln>
          <a:effectLst>
            <a:outerShdw sx="100000" sy="100000" kx="0" ky="0" algn="bl" rotWithShape="0" blurRad="228600" dist="50800" dir="16200000">
              <a:srgbClr val="5c6bc0">
                <a:alpha val="2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67345" y="2056358"/>
            <a:ext cx="457200" cy="457200"/>
          </a:xfrm>
          <a:prstGeom prst="ellipse">
            <a:avLst/>
          </a:prstGeom>
          <a:gradFill rotWithShape="1">
            <a:gsLst>
              <a:gs pos="0">
                <a:srgbClr val="4A5A9A"/>
              </a:gs>
              <a:gs pos="100000">
                <a:srgbClr val="7C8FE0"/>
              </a:gs>
            </a:gsLst>
            <a:lin ang="2700000" scaled="1"/>
          </a:gradFill>
          <a:ln/>
          <a:effectLst>
            <a:outerShdw sx="100000" sy="100000" kx="0" ky="0" algn="bl" rotWithShape="0" blurRad="143510" dist="50800" dir="16200000">
              <a:srgbClr val="7c8fe0">
                <a:alpha val="40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3580" y="2172593"/>
            <a:ext cx="224730" cy="22473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52686" y="2012305"/>
            <a:ext cx="3608680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95"/>
              </a:lnSpc>
              <a:buNone/>
            </a:pPr>
            <a:r>
              <a:rPr lang="en-US" sz="1130" b="1" spc="11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Creative Commons Zero (CC0 1.0 Universal)</a:t>
            </a:r>
            <a:endParaRPr lang="en-US" sz="1130" dirty="0"/>
          </a:p>
        </p:txBody>
      </p:sp>
      <p:sp>
        <p:nvSpPr>
          <p:cNvPr id="20" name="Text 17"/>
          <p:cNvSpPr/>
          <p:nvPr/>
        </p:nvSpPr>
        <p:spPr>
          <a:xfrm>
            <a:off x="1252686" y="2256681"/>
            <a:ext cx="3346231" cy="315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No copyright reserved. No rights asserted. Dedicated to the public domain worldwide.</a:t>
            </a:r>
            <a:endParaRPr lang="en-US" sz="790" dirty="0"/>
          </a:p>
        </p:txBody>
      </p:sp>
      <p:sp>
        <p:nvSpPr>
          <p:cNvPr id="21" name="Text 18"/>
          <p:cNvSpPr/>
          <p:nvPr/>
        </p:nvSpPr>
        <p:spPr>
          <a:xfrm>
            <a:off x="457200" y="2809577"/>
            <a:ext cx="1371154" cy="738932"/>
          </a:xfrm>
          <a:prstGeom prst="roundRect">
            <a:avLst>
              <a:gd name="adj" fmla="val 11687"/>
            </a:avLst>
          </a:prstGeom>
          <a:solidFill>
            <a:srgbClr val="12182E">
              <a:alpha val="80000"/>
            </a:srgbClr>
          </a:solidFill>
          <a:ln w="9525">
            <a:solidFill>
              <a:srgbClr val="5C6BC0">
                <a:alpha val="30000"/>
              </a:srgbClr>
            </a:solidFill>
          </a:ln>
          <a:effectLst>
            <a:outerShdw sx="100000" sy="100000" kx="0" ky="0" algn="bl" rotWithShape="0" blurRad="143510" dist="29210" dir="5400000">
              <a:srgbClr val="000000">
                <a:alpha val="30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624185" y="2954834"/>
            <a:ext cx="200620" cy="200620"/>
          </a:xfrm>
          <a:prstGeom prst="ellipse">
            <a:avLst/>
          </a:prstGeom>
          <a:gradFill rotWithShape="1">
            <a:gsLst>
              <a:gs pos="0">
                <a:srgbClr val="3A8F6A"/>
              </a:gs>
              <a:gs pos="100000">
                <a:srgbClr val="4CAF8A"/>
              </a:gs>
            </a:gsLst>
            <a:lin ang="2700000" scaled="1"/>
          </a:gradFill>
          <a:ln/>
          <a:effectLst>
            <a:outerShdw sx="100000" sy="100000" kx="0" ky="0" algn="bl" rotWithShape="0" blurRad="86360" dist="50800" dir="16200000">
              <a:srgbClr val="4caf8a">
                <a:alpha val="4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127" y="2988775"/>
            <a:ext cx="132588" cy="132588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925116" y="2947243"/>
            <a:ext cx="80987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Copy freely</a:t>
            </a:r>
            <a:endParaRPr lang="en-US" sz="840" dirty="0"/>
          </a:p>
        </p:txBody>
      </p:sp>
      <p:sp>
        <p:nvSpPr>
          <p:cNvPr id="25" name="Text 21"/>
          <p:cNvSpPr/>
          <p:nvPr/>
        </p:nvSpPr>
        <p:spPr>
          <a:xfrm>
            <a:off x="925116" y="3121075"/>
            <a:ext cx="750978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No permission needed</a:t>
            </a:r>
            <a:endParaRPr lang="en-US" sz="730" dirty="0"/>
          </a:p>
        </p:txBody>
      </p:sp>
      <p:sp>
        <p:nvSpPr>
          <p:cNvPr id="26" name="Text 22"/>
          <p:cNvSpPr/>
          <p:nvPr/>
        </p:nvSpPr>
        <p:spPr>
          <a:xfrm>
            <a:off x="1914674" y="2809577"/>
            <a:ext cx="1371302" cy="738932"/>
          </a:xfrm>
          <a:prstGeom prst="roundRect">
            <a:avLst>
              <a:gd name="adj" fmla="val 11687"/>
            </a:avLst>
          </a:prstGeom>
          <a:solidFill>
            <a:srgbClr val="12182E">
              <a:alpha val="80000"/>
            </a:srgbClr>
          </a:solidFill>
          <a:ln w="9525">
            <a:solidFill>
              <a:srgbClr val="5C6BC0">
                <a:alpha val="30000"/>
              </a:srgbClr>
            </a:solidFill>
          </a:ln>
          <a:effectLst>
            <a:outerShdw sx="100000" sy="100000" kx="0" ky="0" algn="bl" rotWithShape="0" blurRad="143510" dist="29210" dir="5400000">
              <a:srgbClr val="000000">
                <a:alpha val="30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2081659" y="2954834"/>
            <a:ext cx="200620" cy="200620"/>
          </a:xfrm>
          <a:prstGeom prst="ellipse">
            <a:avLst/>
          </a:prstGeom>
          <a:gradFill rotWithShape="1">
            <a:gsLst>
              <a:gs pos="0">
                <a:srgbClr val="3A8F6A"/>
              </a:gs>
              <a:gs pos="100000">
                <a:srgbClr val="4CAF8A"/>
              </a:gs>
            </a:gsLst>
            <a:lin ang="2700000" scaled="1"/>
          </a:gradFill>
          <a:ln/>
          <a:effectLst>
            <a:outerShdw sx="100000" sy="100000" kx="0" ky="0" algn="bl" rotWithShape="0" blurRad="86360" dist="50800" dir="16200000">
              <a:srgbClr val="4caf8a">
                <a:alpha val="4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5601" y="2988775"/>
            <a:ext cx="132588" cy="13258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2382589" y="2947243"/>
            <a:ext cx="810042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Modify freely</a:t>
            </a:r>
            <a:endParaRPr lang="en-US" sz="840" dirty="0"/>
          </a:p>
        </p:txBody>
      </p:sp>
      <p:sp>
        <p:nvSpPr>
          <p:cNvPr id="30" name="Text 25"/>
          <p:cNvSpPr/>
          <p:nvPr/>
        </p:nvSpPr>
        <p:spPr>
          <a:xfrm>
            <a:off x="2382589" y="3121075"/>
            <a:ext cx="751130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Adapt, translate, extend</a:t>
            </a:r>
            <a:endParaRPr lang="en-US" sz="730" dirty="0"/>
          </a:p>
        </p:txBody>
      </p:sp>
      <p:sp>
        <p:nvSpPr>
          <p:cNvPr id="31" name="Text 26"/>
          <p:cNvSpPr/>
          <p:nvPr/>
        </p:nvSpPr>
        <p:spPr>
          <a:xfrm>
            <a:off x="3372296" y="2809577"/>
            <a:ext cx="1371154" cy="738932"/>
          </a:xfrm>
          <a:prstGeom prst="roundRect">
            <a:avLst>
              <a:gd name="adj" fmla="val 11687"/>
            </a:avLst>
          </a:prstGeom>
          <a:solidFill>
            <a:srgbClr val="12182E">
              <a:alpha val="80000"/>
            </a:srgbClr>
          </a:solidFill>
          <a:ln w="9525">
            <a:solidFill>
              <a:srgbClr val="5C6BC0">
                <a:alpha val="30000"/>
              </a:srgbClr>
            </a:solidFill>
          </a:ln>
          <a:effectLst>
            <a:outerShdw sx="100000" sy="100000" kx="0" ky="0" algn="bl" rotWithShape="0" blurRad="143510" dist="29210" dir="5400000">
              <a:srgbClr val="000000">
                <a:alpha val="30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3539282" y="2954834"/>
            <a:ext cx="200620" cy="200620"/>
          </a:xfrm>
          <a:prstGeom prst="ellipse">
            <a:avLst/>
          </a:prstGeom>
          <a:gradFill rotWithShape="1">
            <a:gsLst>
              <a:gs pos="0">
                <a:srgbClr val="3A8F6A"/>
              </a:gs>
              <a:gs pos="100000">
                <a:srgbClr val="4CAF8A"/>
              </a:gs>
            </a:gsLst>
            <a:lin ang="2700000" scaled="1"/>
          </a:gradFill>
          <a:ln/>
          <a:effectLst>
            <a:outerShdw sx="100000" sy="100000" kx="0" ky="0" algn="bl" rotWithShape="0" blurRad="86360" dist="50800" dir="16200000">
              <a:srgbClr val="4caf8a">
                <a:alpha val="4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73223" y="2988775"/>
            <a:ext cx="132588" cy="132588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3840212" y="2947243"/>
            <a:ext cx="750978" cy="335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E8EAF6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Use commercially</a:t>
            </a:r>
            <a:endParaRPr lang="en-US" sz="840" dirty="0"/>
          </a:p>
        </p:txBody>
      </p:sp>
      <p:sp>
        <p:nvSpPr>
          <p:cNvPr id="35" name="Text 29"/>
          <p:cNvSpPr/>
          <p:nvPr/>
        </p:nvSpPr>
        <p:spPr>
          <a:xfrm>
            <a:off x="3840212" y="3281065"/>
            <a:ext cx="80987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2"/>
              </a:lnSpc>
              <a:buNone/>
            </a:pPr>
            <a:r>
              <a:rPr lang="en-US" sz="73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Zero restrictions</a:t>
            </a:r>
            <a:endParaRPr lang="en-US" sz="730" dirty="0"/>
          </a:p>
        </p:txBody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40115" y="1223739"/>
            <a:ext cx="1607790" cy="1179165"/>
          </a:xfrm>
          <a:prstGeom prst="rect">
            <a:avLst/>
          </a:prstGeom>
        </p:spPr>
      </p:pic>
      <p:sp>
        <p:nvSpPr>
          <p:cNvPr id="37" name="Text 30"/>
          <p:cNvSpPr/>
          <p:nvPr/>
        </p:nvSpPr>
        <p:spPr>
          <a:xfrm>
            <a:off x="5001220" y="2936081"/>
            <a:ext cx="3685580" cy="1553021"/>
          </a:xfrm>
          <a:prstGeom prst="roundRect">
            <a:avLst>
              <a:gd name="adj" fmla="val 6460"/>
            </a:avLst>
          </a:prstGeom>
          <a:gradFill rotWithShape="1">
            <a:gsLst>
              <a:gs pos="0">
                <a:srgbClr val="5C6BC0">
                  <a:alpha val="22000"/>
                </a:srgbClr>
              </a:gs>
              <a:gs pos="100000">
                <a:srgbClr val="12182E">
                  <a:alpha val="90000"/>
                </a:srgbClr>
              </a:gs>
            </a:gsLst>
            <a:lin ang="2700000" scaled="1"/>
          </a:gradFill>
          <a:ln w="9525">
            <a:solidFill>
              <a:srgbClr val="5C6BC0">
                <a:alpha val="45000"/>
              </a:srgbClr>
            </a:solidFill>
          </a:ln>
          <a:effectLst>
            <a:outerShdw sx="100000" sy="100000" kx="0" ky="0" algn="bl" rotWithShape="0" blurRad="214630" dist="50800" dir="16200000">
              <a:srgbClr val="5c6bc0">
                <a:alpha val="1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1"/>
          <p:cNvSpPr/>
          <p:nvPr/>
        </p:nvSpPr>
        <p:spPr>
          <a:xfrm>
            <a:off x="5182195" y="3089077"/>
            <a:ext cx="36559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spc="54" kern="0" dirty="0">
                <a:solidFill>
                  <a:srgbClr val="7C8FE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CALL TO ACTION</a:t>
            </a:r>
            <a:endParaRPr lang="en-US" sz="900" dirty="0"/>
          </a:p>
        </p:txBody>
      </p:sp>
      <p:sp>
        <p:nvSpPr>
          <p:cNvPr id="39" name="Text 32"/>
          <p:cNvSpPr/>
          <p:nvPr/>
        </p:nvSpPr>
        <p:spPr>
          <a:xfrm>
            <a:off x="5182195" y="3331518"/>
            <a:ext cx="3390102" cy="6661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66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Download the complete monograph.</a:t>
            </a:r>
            <a:br/>
            <a:pPr algn="l" indent="0" marL="0">
              <a:lnSpc>
                <a:spcPts val="1666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</a:t>
            </a:r>
            <a:pPr algn="l" indent="0" marL="0">
              <a:lnSpc>
                <a:spcPts val="1666"/>
              </a:lnSpc>
              <a:buNone/>
            </a:pPr>
            <a:r>
              <a:rPr lang="en-US" sz="980" dirty="0">
                <a:solidFill>
                  <a:srgbClr val="7986CB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Test these predictions. Build on this work.</a:t>
            </a:r>
            <a:br/>
            <a:pPr algn="l" indent="0" marL="0">
              <a:lnSpc>
                <a:spcPts val="1666"/>
              </a:lnSpc>
              <a:buNone/>
            </a:pPr>
            <a:r>
              <a:rPr lang="en-US" sz="98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</a:t>
            </a:r>
            <a:pPr algn="l" indent="0" marL="0">
              <a:lnSpc>
                <a:spcPts val="1666"/>
              </a:lnSpc>
              <a:buNone/>
            </a:pPr>
            <a:r>
              <a:rPr lang="en-US" sz="980" b="1" dirty="0">
                <a:solidFill>
                  <a:srgbClr val="7C8FE0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Share it.</a:t>
            </a:r>
            <a:endParaRPr lang="en-US" sz="980" dirty="0"/>
          </a:p>
        </p:txBody>
      </p:sp>
      <p:sp>
        <p:nvSpPr>
          <p:cNvPr id="40" name="Text 33"/>
          <p:cNvSpPr/>
          <p:nvPr/>
        </p:nvSpPr>
        <p:spPr>
          <a:xfrm>
            <a:off x="5182195" y="4066282"/>
            <a:ext cx="3323630" cy="9525"/>
          </a:xfrm>
          <a:prstGeom prst="rect">
            <a:avLst/>
          </a:prstGeom>
          <a:solidFill>
            <a:srgbClr val="5C6BC0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63973" y="4189744"/>
            <a:ext cx="132588" cy="132588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5349329" y="4180880"/>
            <a:ext cx="436944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Contact:</a:t>
            </a:r>
            <a:endParaRPr lang="en-US" sz="790" dirty="0"/>
          </a:p>
        </p:txBody>
      </p:sp>
      <p:sp>
        <p:nvSpPr>
          <p:cNvPr id="43" name="Text 35"/>
          <p:cNvSpPr/>
          <p:nvPr/>
        </p:nvSpPr>
        <p:spPr>
          <a:xfrm>
            <a:off x="5817543" y="4176117"/>
            <a:ext cx="1255172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7C8FE0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mkmarsden@aol.com</a:t>
            </a:r>
            <a:endParaRPr lang="en-US" sz="840" dirty="0"/>
          </a:p>
        </p:txBody>
      </p:sp>
      <p:sp>
        <p:nvSpPr>
          <p:cNvPr id="44" name="Text 36"/>
          <p:cNvSpPr/>
          <p:nvPr/>
        </p:nvSpPr>
        <p:spPr>
          <a:xfrm>
            <a:off x="7072759" y="4186535"/>
            <a:ext cx="109244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· Chico, California, 2026</a:t>
            </a:r>
            <a:endParaRPr lang="en-US" sz="730" dirty="0"/>
          </a:p>
        </p:txBody>
      </p:sp>
      <p:sp>
        <p:nvSpPr>
          <p:cNvPr id="45" name="Text 37"/>
          <p:cNvSpPr/>
          <p:nvPr/>
        </p:nvSpPr>
        <p:spPr>
          <a:xfrm>
            <a:off x="457200" y="4603403"/>
            <a:ext cx="8229600" cy="311497"/>
          </a:xfrm>
          <a:prstGeom prst="roundRect">
            <a:avLst>
              <a:gd name="adj" fmla="val 18347"/>
            </a:avLst>
          </a:prstGeom>
          <a:gradFill rotWithShape="1">
            <a:gsLst>
              <a:gs pos="0">
                <a:srgbClr val="5C6BC0">
                  <a:alpha val="18000"/>
                </a:srgbClr>
              </a:gs>
              <a:gs pos="50000">
                <a:srgbClr val="7C8FE0">
                  <a:alpha val="22000"/>
                </a:srgbClr>
              </a:gs>
              <a:gs pos="100000">
                <a:srgbClr val="5C6BC0">
                  <a:alpha val="18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6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72477" y="4692783"/>
            <a:ext cx="132588" cy="132588"/>
          </a:xfrm>
          <a:prstGeom prst="rect">
            <a:avLst/>
          </a:prstGeom>
        </p:spPr>
      </p:pic>
      <p:sp>
        <p:nvSpPr>
          <p:cNvPr id="47" name="Text 38"/>
          <p:cNvSpPr/>
          <p:nvPr/>
        </p:nvSpPr>
        <p:spPr>
          <a:xfrm>
            <a:off x="1952625" y="4683919"/>
            <a:ext cx="5935013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Universal Vacuum Geometry 2.0 · CC0 1.0 Universal Public Domain Dedication · No rights reserved · Free to all</a:t>
            </a:r>
            <a:endParaRPr lang="en-US" sz="7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0322" y="429071"/>
            <a:ext cx="857250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315508" y="1042065"/>
            <a:ext cx="4513059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315508" y="2704501"/>
            <a:ext cx="4513059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5C6BC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50712">
                  <a:alpha val="88000"/>
                </a:srgbClr>
              </a:gs>
              <a:gs pos="40000">
                <a:srgbClr val="0A0E1A">
                  <a:alpha val="82000"/>
                </a:srgbClr>
              </a:gs>
              <a:gs pos="100000">
                <a:srgbClr val="080A16">
                  <a:alpha val="9200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30000">
                <a:srgbClr val="000000">
                  <a:alpha val="0"/>
                </a:srgbClr>
              </a:gs>
              <a:gs pos="100000">
                <a:srgbClr val="02030A">
                  <a:alpha val="75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47321" y="4578251"/>
            <a:ext cx="6251" cy="6251"/>
          </a:xfrm>
          <a:prstGeom prst="ellipse">
            <a:avLst/>
          </a:prstGeom>
          <a:solidFill>
            <a:srgbClr val="FFFFFF">
              <a:alpha val="4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21940" y="3460700"/>
            <a:ext cx="11311" cy="11311"/>
          </a:xfrm>
          <a:prstGeom prst="ellipse">
            <a:avLst/>
          </a:prstGeom>
          <a:solidFill>
            <a:srgbClr val="FFFFFF">
              <a:alpha val="4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6361" y="3540621"/>
            <a:ext cx="10120" cy="10120"/>
          </a:xfrm>
          <a:prstGeom prst="ellipse">
            <a:avLst/>
          </a:prstGeom>
          <a:solidFill>
            <a:srgbClr val="FFFFFF">
              <a:alpha val="1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26780" y="4770090"/>
            <a:ext cx="16371" cy="16371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163961" y="711101"/>
            <a:ext cx="7590" cy="7590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318921" y="1752600"/>
            <a:ext cx="3721" cy="3721"/>
          </a:xfrm>
          <a:prstGeom prst="ellipse">
            <a:avLst/>
          </a:prstGeom>
          <a:solidFill>
            <a:srgbClr val="FFFFFF">
              <a:alpha val="1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031480" y="1019770"/>
            <a:ext cx="3721" cy="3721"/>
          </a:xfrm>
          <a:prstGeom prst="ellipse">
            <a:avLst/>
          </a:prstGeom>
          <a:solidFill>
            <a:srgbClr val="FFFFFF">
              <a:alpha val="3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88001" y="100310"/>
            <a:ext cx="17711" cy="17711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461671" y="2862560"/>
            <a:ext cx="11311" cy="11311"/>
          </a:xfrm>
          <a:prstGeom prst="ellipse">
            <a:avLst/>
          </a:prstGeom>
          <a:solidFill>
            <a:srgbClr val="FFFFFF">
              <a:alpha val="3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30411" y="499021"/>
            <a:ext cx="12650" cy="12650"/>
          </a:xfrm>
          <a:prstGeom prst="ellipse">
            <a:avLst/>
          </a:prstGeom>
          <a:solidFill>
            <a:srgbClr val="FFFFFF">
              <a:alpha val="3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565821" y="1658541"/>
            <a:ext cx="10120" cy="10120"/>
          </a:xfrm>
          <a:prstGeom prst="ellipse">
            <a:avLst/>
          </a:prstGeom>
          <a:solidFill>
            <a:srgbClr val="FFFFFF">
              <a:alpha val="5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725841" y="3835301"/>
            <a:ext cx="13841" cy="13841"/>
          </a:xfrm>
          <a:prstGeom prst="ellipse">
            <a:avLst/>
          </a:prstGeom>
          <a:solidFill>
            <a:srgbClr val="FFFFFF">
              <a:alpha val="1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85731" y="2776091"/>
            <a:ext cx="8781" cy="8781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184350" y="2619970"/>
            <a:ext cx="13841" cy="13841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963120" y="4707880"/>
            <a:ext cx="3721" cy="3721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171331" y="309860"/>
            <a:ext cx="13841" cy="13841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319141" y="2189411"/>
            <a:ext cx="12650" cy="12650"/>
          </a:xfrm>
          <a:prstGeom prst="ellipse">
            <a:avLst/>
          </a:prstGeom>
          <a:solidFill>
            <a:srgbClr val="FFFFFF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2758380" y="72330"/>
            <a:ext cx="10120" cy="10120"/>
          </a:xfrm>
          <a:prstGeom prst="ellipse">
            <a:avLst/>
          </a:prstGeom>
          <a:solidFill>
            <a:srgbClr val="FFFFFF">
              <a:alpha val="1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512421" y="4645521"/>
            <a:ext cx="11311" cy="11311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347591" y="3930551"/>
            <a:ext cx="12650" cy="1265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711380" y="4961781"/>
            <a:ext cx="6251" cy="6251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7030641" y="73521"/>
            <a:ext cx="10120" cy="10120"/>
          </a:xfrm>
          <a:prstGeom prst="ellipse">
            <a:avLst/>
          </a:prstGeom>
          <a:solidFill>
            <a:srgbClr val="FFFFFF">
              <a:alpha val="1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8064401" y="386060"/>
            <a:ext cx="13841" cy="13841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3053060" y="2035671"/>
            <a:ext cx="15180" cy="15180"/>
          </a:xfrm>
          <a:prstGeom prst="ellipse">
            <a:avLst/>
          </a:prstGeom>
          <a:solidFill>
            <a:srgbClr val="FFFFFF">
              <a:alpha val="2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1001911" y="3508921"/>
            <a:ext cx="6251" cy="6251"/>
          </a:xfrm>
          <a:prstGeom prst="ellipse">
            <a:avLst/>
          </a:prstGeom>
          <a:solidFill>
            <a:srgbClr val="FFFFFF">
              <a:alpha val="1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8740080" y="4041130"/>
            <a:ext cx="15180" cy="15180"/>
          </a:xfrm>
          <a:prstGeom prst="ellipse">
            <a:avLst/>
          </a:prstGeom>
          <a:solidFill>
            <a:srgbClr val="FFFFFF">
              <a:alpha val="3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15180" y="4851350"/>
            <a:ext cx="7590" cy="7590"/>
          </a:xfrm>
          <a:prstGeom prst="ellipse">
            <a:avLst/>
          </a:prstGeom>
          <a:solidFill>
            <a:srgbClr val="FFFFFF">
              <a:alpha val="3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4150221" y="4842421"/>
            <a:ext cx="13841" cy="13841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6295281" y="4700141"/>
            <a:ext cx="15180" cy="1518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4352181" y="2811661"/>
            <a:ext cx="10120" cy="10120"/>
          </a:xfrm>
          <a:prstGeom prst="ellipse">
            <a:avLst/>
          </a:prstGeom>
          <a:solidFill>
            <a:srgbClr val="FFFFFF">
              <a:alpha val="4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5069830" y="3328541"/>
            <a:ext cx="6251" cy="6251"/>
          </a:xfrm>
          <a:prstGeom prst="ellipse">
            <a:avLst/>
          </a:prstGeom>
          <a:solidFill>
            <a:srgbClr val="FFFFFF">
              <a:alpha val="4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3167360" y="762000"/>
            <a:ext cx="5060" cy="5060"/>
          </a:xfrm>
          <a:prstGeom prst="ellipse">
            <a:avLst/>
          </a:prstGeom>
          <a:solidFill>
            <a:srgbClr val="FFFFFF">
              <a:alpha val="4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2273201" y="3345061"/>
            <a:ext cx="10120" cy="10120"/>
          </a:xfrm>
          <a:prstGeom prst="ellipse">
            <a:avLst/>
          </a:prstGeom>
          <a:solidFill>
            <a:srgbClr val="FFFFFF">
              <a:alpha val="3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4522440" y="3412480"/>
            <a:ext cx="2530" cy="2530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7679680" y="1664940"/>
            <a:ext cx="13841" cy="13841"/>
          </a:xfrm>
          <a:prstGeom prst="ellipse">
            <a:avLst/>
          </a:prstGeom>
          <a:solidFill>
            <a:srgbClr val="FFFFFF">
              <a:alpha val="4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1517600" y="2053530"/>
            <a:ext cx="6251" cy="6251"/>
          </a:xfrm>
          <a:prstGeom prst="ellipse">
            <a:avLst/>
          </a:prstGeom>
          <a:solidFill>
            <a:srgbClr val="FFFFFF">
              <a:alpha val="1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6282630" y="2426940"/>
            <a:ext cx="13841" cy="13841"/>
          </a:xfrm>
          <a:prstGeom prst="ellipse">
            <a:avLst/>
          </a:prstGeom>
          <a:solidFill>
            <a:srgbClr val="FFFFFF">
              <a:alpha val="4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7810500" y="3241030"/>
            <a:ext cx="8781" cy="8781"/>
          </a:xfrm>
          <a:prstGeom prst="ellipse">
            <a:avLst/>
          </a:prstGeom>
          <a:solidFill>
            <a:srgbClr val="FFFFFF">
              <a:alpha val="1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8239720" y="3454301"/>
            <a:ext cx="5060" cy="5060"/>
          </a:xfrm>
          <a:prstGeom prst="ellipse">
            <a:avLst/>
          </a:prstGeom>
          <a:solidFill>
            <a:srgbClr val="FFFFFF">
              <a:alpha val="4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4"/>
          <p:cNvSpPr/>
          <p:nvPr/>
        </p:nvSpPr>
        <p:spPr>
          <a:xfrm>
            <a:off x="9023300" y="2232571"/>
            <a:ext cx="17711" cy="17711"/>
          </a:xfrm>
          <a:prstGeom prst="ellipse">
            <a:avLst/>
          </a:prstGeom>
          <a:solidFill>
            <a:srgbClr val="FFFFFF">
              <a:alpha val="3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3922961" y="4323011"/>
            <a:ext cx="16371" cy="16371"/>
          </a:xfrm>
          <a:prstGeom prst="ellipse">
            <a:avLst/>
          </a:prstGeom>
          <a:solidFill>
            <a:srgbClr val="FFFFFF">
              <a:alpha val="2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6"/>
          <p:cNvSpPr/>
          <p:nvPr/>
        </p:nvSpPr>
        <p:spPr>
          <a:xfrm>
            <a:off x="8075861" y="2805410"/>
            <a:ext cx="8781" cy="8781"/>
          </a:xfrm>
          <a:prstGeom prst="ellipse">
            <a:avLst/>
          </a:prstGeom>
          <a:solidFill>
            <a:srgbClr val="FFFFFF">
              <a:alpha val="1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2111871" y="1664940"/>
            <a:ext cx="16371" cy="16371"/>
          </a:xfrm>
          <a:prstGeom prst="ellipse">
            <a:avLst/>
          </a:prstGeom>
          <a:solidFill>
            <a:srgbClr val="FFFFFF">
              <a:alpha val="3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8"/>
          <p:cNvSpPr/>
          <p:nvPr/>
        </p:nvSpPr>
        <p:spPr>
          <a:xfrm>
            <a:off x="1842641" y="1531590"/>
            <a:ext cx="5060" cy="5060"/>
          </a:xfrm>
          <a:prstGeom prst="ellipse">
            <a:avLst/>
          </a:prstGeom>
          <a:solidFill>
            <a:srgbClr val="FFFFFF">
              <a:alpha val="5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800100" y="3597771"/>
            <a:ext cx="15180" cy="15180"/>
          </a:xfrm>
          <a:prstGeom prst="ellipse">
            <a:avLst/>
          </a:prstGeom>
          <a:solidFill>
            <a:srgbClr val="FFFFFF">
              <a:alpha val="5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4533900" y="1060400"/>
            <a:ext cx="15180" cy="1518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9019431" y="1399431"/>
            <a:ext cx="5060" cy="5060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52"/>
          <p:cNvSpPr/>
          <p:nvPr/>
        </p:nvSpPr>
        <p:spPr>
          <a:xfrm>
            <a:off x="3412480" y="4866531"/>
            <a:ext cx="6251" cy="6251"/>
          </a:xfrm>
          <a:prstGeom prst="ellipse">
            <a:avLst/>
          </a:prstGeom>
          <a:solidFill>
            <a:srgbClr val="FFFFFF">
              <a:alpha val="2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53"/>
          <p:cNvSpPr/>
          <p:nvPr/>
        </p:nvSpPr>
        <p:spPr>
          <a:xfrm>
            <a:off x="5083671" y="5021461"/>
            <a:ext cx="8781" cy="8781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4"/>
          <p:cNvSpPr/>
          <p:nvPr/>
        </p:nvSpPr>
        <p:spPr>
          <a:xfrm>
            <a:off x="2104281" y="2465040"/>
            <a:ext cx="15180" cy="15180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55"/>
          <p:cNvSpPr/>
          <p:nvPr/>
        </p:nvSpPr>
        <p:spPr>
          <a:xfrm>
            <a:off x="5806380" y="2542431"/>
            <a:ext cx="10120" cy="10120"/>
          </a:xfrm>
          <a:prstGeom prst="ellipse">
            <a:avLst/>
          </a:prstGeom>
          <a:solidFill>
            <a:srgbClr val="FFFFFF">
              <a:alpha val="4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6"/>
          <p:cNvSpPr/>
          <p:nvPr/>
        </p:nvSpPr>
        <p:spPr>
          <a:xfrm>
            <a:off x="1141661" y="3821311"/>
            <a:ext cx="17711" cy="17711"/>
          </a:xfrm>
          <a:prstGeom prst="ellipse">
            <a:avLst/>
          </a:prstGeom>
          <a:solidFill>
            <a:srgbClr val="FFFFFF">
              <a:alpha val="3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7"/>
          <p:cNvSpPr/>
          <p:nvPr/>
        </p:nvSpPr>
        <p:spPr>
          <a:xfrm>
            <a:off x="1032421" y="3539430"/>
            <a:ext cx="13841" cy="13841"/>
          </a:xfrm>
          <a:prstGeom prst="ellipse">
            <a:avLst/>
          </a:prstGeom>
          <a:solidFill>
            <a:srgbClr val="FFFFFF">
              <a:alpha val="3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0" name="Text 58"/>
          <p:cNvSpPr/>
          <p:nvPr/>
        </p:nvSpPr>
        <p:spPr>
          <a:xfrm>
            <a:off x="2796480" y="3620691"/>
            <a:ext cx="3721" cy="3721"/>
          </a:xfrm>
          <a:prstGeom prst="ellipse">
            <a:avLst/>
          </a:prstGeom>
          <a:solidFill>
            <a:srgbClr val="FFFFFF">
              <a:alpha val="4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9"/>
          <p:cNvSpPr/>
          <p:nvPr/>
        </p:nvSpPr>
        <p:spPr>
          <a:xfrm>
            <a:off x="1023491" y="2966591"/>
            <a:ext cx="6251" cy="6251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2" name="Text 60"/>
          <p:cNvSpPr/>
          <p:nvPr/>
        </p:nvSpPr>
        <p:spPr>
          <a:xfrm>
            <a:off x="473571" y="1906191"/>
            <a:ext cx="13841" cy="13841"/>
          </a:xfrm>
          <a:prstGeom prst="ellipse">
            <a:avLst/>
          </a:prstGeom>
          <a:solidFill>
            <a:srgbClr val="FFFFFF">
              <a:alpha val="3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3" name="Text 61"/>
          <p:cNvSpPr/>
          <p:nvPr/>
        </p:nvSpPr>
        <p:spPr>
          <a:xfrm>
            <a:off x="3464421" y="2621161"/>
            <a:ext cx="8781" cy="8781"/>
          </a:xfrm>
          <a:prstGeom prst="ellipse">
            <a:avLst/>
          </a:prstGeom>
          <a:solidFill>
            <a:srgbClr val="FFFFFF">
              <a:alpha val="3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62"/>
          <p:cNvSpPr/>
          <p:nvPr/>
        </p:nvSpPr>
        <p:spPr>
          <a:xfrm>
            <a:off x="3117800" y="4270921"/>
            <a:ext cx="10120" cy="10120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3"/>
          <p:cNvSpPr/>
          <p:nvPr/>
        </p:nvSpPr>
        <p:spPr>
          <a:xfrm>
            <a:off x="5100191" y="881360"/>
            <a:ext cx="10120" cy="10120"/>
          </a:xfrm>
          <a:prstGeom prst="ellipse">
            <a:avLst/>
          </a:prstGeom>
          <a:solidFill>
            <a:srgbClr val="FFFFFF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64"/>
          <p:cNvSpPr/>
          <p:nvPr/>
        </p:nvSpPr>
        <p:spPr>
          <a:xfrm>
            <a:off x="7722840" y="3042791"/>
            <a:ext cx="16371" cy="16371"/>
          </a:xfrm>
          <a:prstGeom prst="ellipse">
            <a:avLst/>
          </a:prstGeom>
          <a:solidFill>
            <a:srgbClr val="FFFFFF">
              <a:alpha val="5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5"/>
          <p:cNvSpPr/>
          <p:nvPr/>
        </p:nvSpPr>
        <p:spPr>
          <a:xfrm>
            <a:off x="6125170" y="3919091"/>
            <a:ext cx="12650" cy="12650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6"/>
          <p:cNvSpPr/>
          <p:nvPr/>
        </p:nvSpPr>
        <p:spPr>
          <a:xfrm>
            <a:off x="787301" y="430411"/>
            <a:ext cx="7590" cy="7590"/>
          </a:xfrm>
          <a:prstGeom prst="ellipse">
            <a:avLst/>
          </a:prstGeom>
          <a:solidFill>
            <a:srgbClr val="FFFFFF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9" name="Text 67"/>
          <p:cNvSpPr/>
          <p:nvPr/>
        </p:nvSpPr>
        <p:spPr>
          <a:xfrm>
            <a:off x="2199531" y="1780431"/>
            <a:ext cx="3721" cy="3721"/>
          </a:xfrm>
          <a:prstGeom prst="ellipse">
            <a:avLst/>
          </a:prstGeom>
          <a:solidFill>
            <a:srgbClr val="FFFFFF">
              <a:alpha val="5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8"/>
          <p:cNvSpPr/>
          <p:nvPr/>
        </p:nvSpPr>
        <p:spPr>
          <a:xfrm>
            <a:off x="8741271" y="2438400"/>
            <a:ext cx="3721" cy="3721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9"/>
          <p:cNvSpPr/>
          <p:nvPr/>
        </p:nvSpPr>
        <p:spPr>
          <a:xfrm>
            <a:off x="806351" y="4526161"/>
            <a:ext cx="15180" cy="15180"/>
          </a:xfrm>
          <a:prstGeom prst="ellipse">
            <a:avLst/>
          </a:prstGeom>
          <a:solidFill>
            <a:srgbClr val="FFFFFF">
              <a:alpha val="1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70"/>
          <p:cNvSpPr/>
          <p:nvPr/>
        </p:nvSpPr>
        <p:spPr>
          <a:xfrm>
            <a:off x="9063930" y="2286000"/>
            <a:ext cx="10120" cy="10120"/>
          </a:xfrm>
          <a:prstGeom prst="ellipse">
            <a:avLst/>
          </a:prstGeom>
          <a:solidFill>
            <a:srgbClr val="FFFFFF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71"/>
          <p:cNvSpPr/>
          <p:nvPr/>
        </p:nvSpPr>
        <p:spPr>
          <a:xfrm>
            <a:off x="2721471" y="1191"/>
            <a:ext cx="12650" cy="12650"/>
          </a:xfrm>
          <a:prstGeom prst="ellipse">
            <a:avLst/>
          </a:prstGeom>
          <a:solidFill>
            <a:srgbClr val="FFFFFF">
              <a:alpha val="2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191691" y="1428750"/>
            <a:ext cx="8781" cy="8781"/>
          </a:xfrm>
          <a:prstGeom prst="ellipse">
            <a:avLst/>
          </a:prstGeom>
          <a:solidFill>
            <a:srgbClr val="FFFFFF">
              <a:alpha val="2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73"/>
          <p:cNvSpPr/>
          <p:nvPr/>
        </p:nvSpPr>
        <p:spPr>
          <a:xfrm>
            <a:off x="7580561" y="4254401"/>
            <a:ext cx="16371" cy="16371"/>
          </a:xfrm>
          <a:prstGeom prst="ellipse">
            <a:avLst/>
          </a:prstGeom>
          <a:solidFill>
            <a:srgbClr val="FFFFFF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4"/>
          <p:cNvSpPr/>
          <p:nvPr/>
        </p:nvSpPr>
        <p:spPr>
          <a:xfrm>
            <a:off x="1521321" y="4974580"/>
            <a:ext cx="16371" cy="16371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75"/>
          <p:cNvSpPr/>
          <p:nvPr/>
        </p:nvSpPr>
        <p:spPr>
          <a:xfrm>
            <a:off x="5779740" y="4618881"/>
            <a:ext cx="17711" cy="17711"/>
          </a:xfrm>
          <a:prstGeom prst="ellipse">
            <a:avLst/>
          </a:prstGeom>
          <a:solidFill>
            <a:srgbClr val="FFFFFF">
              <a:alpha val="3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6"/>
          <p:cNvSpPr/>
          <p:nvPr/>
        </p:nvSpPr>
        <p:spPr>
          <a:xfrm>
            <a:off x="1266081" y="2473821"/>
            <a:ext cx="2530" cy="253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9" name="Text 77"/>
          <p:cNvSpPr/>
          <p:nvPr/>
        </p:nvSpPr>
        <p:spPr>
          <a:xfrm>
            <a:off x="6802041" y="805160"/>
            <a:ext cx="11311" cy="11311"/>
          </a:xfrm>
          <a:prstGeom prst="ellipse">
            <a:avLst/>
          </a:prstGeom>
          <a:solidFill>
            <a:srgbClr val="FFFFFF">
              <a:alpha val="4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0" name="Text 78"/>
          <p:cNvSpPr/>
          <p:nvPr/>
        </p:nvSpPr>
        <p:spPr>
          <a:xfrm>
            <a:off x="6409581" y="3510260"/>
            <a:ext cx="11311" cy="11311"/>
          </a:xfrm>
          <a:prstGeom prst="ellipse">
            <a:avLst/>
          </a:prstGeom>
          <a:solidFill>
            <a:srgbClr val="FFFFFF">
              <a:alpha val="1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1" name="Text 79"/>
          <p:cNvSpPr/>
          <p:nvPr/>
        </p:nvSpPr>
        <p:spPr>
          <a:xfrm>
            <a:off x="7528471" y="2428131"/>
            <a:ext cx="6251" cy="6251"/>
          </a:xfrm>
          <a:prstGeom prst="ellipse">
            <a:avLst/>
          </a:prstGeom>
          <a:solidFill>
            <a:srgbClr val="FFFFFF">
              <a:alpha val="2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80"/>
          <p:cNvSpPr/>
          <p:nvPr/>
        </p:nvSpPr>
        <p:spPr>
          <a:xfrm>
            <a:off x="1148060" y="4430911"/>
            <a:ext cx="15180" cy="15180"/>
          </a:xfrm>
          <a:prstGeom prst="ellipse">
            <a:avLst/>
          </a:prstGeom>
          <a:solidFill>
            <a:srgbClr val="FFFFFF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81"/>
          <p:cNvSpPr/>
          <p:nvPr/>
        </p:nvSpPr>
        <p:spPr>
          <a:xfrm>
            <a:off x="1215330" y="4469011"/>
            <a:ext cx="12650" cy="12650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4" name="Text 82"/>
          <p:cNvSpPr/>
          <p:nvPr/>
        </p:nvSpPr>
        <p:spPr>
          <a:xfrm>
            <a:off x="2678311" y="3371850"/>
            <a:ext cx="8781" cy="8781"/>
          </a:xfrm>
          <a:prstGeom prst="ellipse">
            <a:avLst/>
          </a:prstGeom>
          <a:solidFill>
            <a:srgbClr val="FFFFFF">
              <a:alpha val="4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5" name="Text 83"/>
          <p:cNvSpPr/>
          <p:nvPr/>
        </p:nvSpPr>
        <p:spPr>
          <a:xfrm>
            <a:off x="908000" y="4009281"/>
            <a:ext cx="8781" cy="8781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6" name="Text 84"/>
          <p:cNvSpPr/>
          <p:nvPr/>
        </p:nvSpPr>
        <p:spPr>
          <a:xfrm>
            <a:off x="6814691" y="2979390"/>
            <a:ext cx="13841" cy="13841"/>
          </a:xfrm>
          <a:prstGeom prst="ellipse">
            <a:avLst/>
          </a:prstGeom>
          <a:solidFill>
            <a:srgbClr val="FFFFFF">
              <a:alpha val="3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7" name="Text 85"/>
          <p:cNvSpPr/>
          <p:nvPr/>
        </p:nvSpPr>
        <p:spPr>
          <a:xfrm>
            <a:off x="858441" y="5065961"/>
            <a:ext cx="7590" cy="7590"/>
          </a:xfrm>
          <a:prstGeom prst="ellipse">
            <a:avLst/>
          </a:prstGeom>
          <a:solidFill>
            <a:srgbClr val="FFFFFF">
              <a:alpha val="4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8" name="Text 86"/>
          <p:cNvSpPr/>
          <p:nvPr/>
        </p:nvSpPr>
        <p:spPr>
          <a:xfrm>
            <a:off x="156121" y="2189411"/>
            <a:ext cx="3721" cy="3721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9" name="Text 87"/>
          <p:cNvSpPr/>
          <p:nvPr/>
        </p:nvSpPr>
        <p:spPr>
          <a:xfrm>
            <a:off x="7029450" y="1347341"/>
            <a:ext cx="16371" cy="16371"/>
          </a:xfrm>
          <a:prstGeom prst="ellipse">
            <a:avLst/>
          </a:prstGeom>
          <a:solidFill>
            <a:srgbClr val="FFFFFF">
              <a:alpha val="3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0" name="Text 88"/>
          <p:cNvSpPr/>
          <p:nvPr/>
        </p:nvSpPr>
        <p:spPr>
          <a:xfrm>
            <a:off x="6106120" y="5116711"/>
            <a:ext cx="15180" cy="15180"/>
          </a:xfrm>
          <a:prstGeom prst="ellipse">
            <a:avLst/>
          </a:prstGeom>
          <a:solidFill>
            <a:srgbClr val="FFFFFF">
              <a:alpha val="2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1" name="Text 89"/>
          <p:cNvSpPr/>
          <p:nvPr/>
        </p:nvSpPr>
        <p:spPr>
          <a:xfrm>
            <a:off x="3132981" y="2923431"/>
            <a:ext cx="8781" cy="8781"/>
          </a:xfrm>
          <a:prstGeom prst="ellipse">
            <a:avLst/>
          </a:prstGeom>
          <a:solidFill>
            <a:srgbClr val="FFFFFF">
              <a:alpha val="2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2" name="Text 90"/>
          <p:cNvSpPr/>
          <p:nvPr/>
        </p:nvSpPr>
        <p:spPr>
          <a:xfrm>
            <a:off x="4833491" y="4305300"/>
            <a:ext cx="16371" cy="16371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3" name="Text 91"/>
          <p:cNvSpPr/>
          <p:nvPr/>
        </p:nvSpPr>
        <p:spPr>
          <a:xfrm>
            <a:off x="4786610" y="2305050"/>
            <a:ext cx="6251" cy="6251"/>
          </a:xfrm>
          <a:prstGeom prst="ellipse">
            <a:avLst/>
          </a:prstGeom>
          <a:solidFill>
            <a:srgbClr val="FFFFFF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4" name="Text 92"/>
          <p:cNvSpPr/>
          <p:nvPr/>
        </p:nvSpPr>
        <p:spPr>
          <a:xfrm>
            <a:off x="7200900" y="4334470"/>
            <a:ext cx="11311" cy="11311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5" name="Text 93"/>
          <p:cNvSpPr/>
          <p:nvPr/>
        </p:nvSpPr>
        <p:spPr>
          <a:xfrm>
            <a:off x="756791" y="2387501"/>
            <a:ext cx="3721" cy="3721"/>
          </a:xfrm>
          <a:prstGeom prst="ellipse">
            <a:avLst/>
          </a:prstGeom>
          <a:solidFill>
            <a:srgbClr val="FFFFFF">
              <a:alpha val="3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6" name="Text 94"/>
          <p:cNvSpPr/>
          <p:nvPr/>
        </p:nvSpPr>
        <p:spPr>
          <a:xfrm>
            <a:off x="4100810" y="5021461"/>
            <a:ext cx="12650" cy="1265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7" name="Text 95"/>
          <p:cNvSpPr/>
          <p:nvPr/>
        </p:nvSpPr>
        <p:spPr>
          <a:xfrm>
            <a:off x="1044625" y="1044625"/>
            <a:ext cx="6251" cy="6251"/>
          </a:xfrm>
          <a:prstGeom prst="ellipse">
            <a:avLst/>
          </a:prstGeom>
          <a:solidFill>
            <a:srgbClr val="FFFFFF">
              <a:alpha val="4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8" name="Text 96"/>
          <p:cNvSpPr/>
          <p:nvPr/>
        </p:nvSpPr>
        <p:spPr>
          <a:xfrm>
            <a:off x="3012579" y="766316"/>
            <a:ext cx="21580" cy="21580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9" name="Text 97"/>
          <p:cNvSpPr/>
          <p:nvPr/>
        </p:nvSpPr>
        <p:spPr>
          <a:xfrm>
            <a:off x="396329" y="147042"/>
            <a:ext cx="5060" cy="5060"/>
          </a:xfrm>
          <a:prstGeom prst="ellipse">
            <a:avLst/>
          </a:prstGeom>
          <a:solidFill>
            <a:srgbClr val="FFFFFF">
              <a:alpha val="2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0" name="Text 98"/>
          <p:cNvSpPr/>
          <p:nvPr/>
        </p:nvSpPr>
        <p:spPr>
          <a:xfrm>
            <a:off x="5823942" y="5116562"/>
            <a:ext cx="15478" cy="15478"/>
          </a:xfrm>
          <a:prstGeom prst="ellipse">
            <a:avLst/>
          </a:prstGeom>
          <a:solidFill>
            <a:srgbClr val="FFFFFF">
              <a:alpha val="1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1" name="Text 99"/>
          <p:cNvSpPr/>
          <p:nvPr/>
        </p:nvSpPr>
        <p:spPr>
          <a:xfrm>
            <a:off x="6757541" y="3269010"/>
            <a:ext cx="12055" cy="12055"/>
          </a:xfrm>
          <a:prstGeom prst="ellipse">
            <a:avLst/>
          </a:prstGeom>
          <a:solidFill>
            <a:srgbClr val="FFFFFF">
              <a:alpha val="3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2" name="Text 100"/>
          <p:cNvSpPr/>
          <p:nvPr/>
        </p:nvSpPr>
        <p:spPr>
          <a:xfrm>
            <a:off x="4144417" y="4021038"/>
            <a:ext cx="15180" cy="15180"/>
          </a:xfrm>
          <a:prstGeom prst="ellipse">
            <a:avLst/>
          </a:prstGeom>
          <a:solidFill>
            <a:srgbClr val="FFFFFF">
              <a:alpha val="4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3" name="Text 101"/>
          <p:cNvSpPr/>
          <p:nvPr/>
        </p:nvSpPr>
        <p:spPr>
          <a:xfrm>
            <a:off x="6613475" y="4208413"/>
            <a:ext cx="12502" cy="12502"/>
          </a:xfrm>
          <a:prstGeom prst="ellipse">
            <a:avLst/>
          </a:prstGeom>
          <a:solidFill>
            <a:srgbClr val="FFFFFF">
              <a:alpha val="4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4" name="Text 102"/>
          <p:cNvSpPr/>
          <p:nvPr/>
        </p:nvSpPr>
        <p:spPr>
          <a:xfrm>
            <a:off x="255389" y="4176861"/>
            <a:ext cx="23961" cy="23961"/>
          </a:xfrm>
          <a:prstGeom prst="ellipse">
            <a:avLst/>
          </a:prstGeom>
          <a:solidFill>
            <a:srgbClr val="FFFFFF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5" name="Text 103"/>
          <p:cNvSpPr/>
          <p:nvPr/>
        </p:nvSpPr>
        <p:spPr>
          <a:xfrm>
            <a:off x="8256538" y="3618458"/>
            <a:ext cx="5507" cy="5507"/>
          </a:xfrm>
          <a:prstGeom prst="ellipse">
            <a:avLst/>
          </a:prstGeom>
          <a:solidFill>
            <a:srgbClr val="FFFFFF">
              <a:alpha val="3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6" name="Text 104"/>
          <p:cNvSpPr/>
          <p:nvPr/>
        </p:nvSpPr>
        <p:spPr>
          <a:xfrm>
            <a:off x="950565" y="1683395"/>
            <a:ext cx="24259" cy="24259"/>
          </a:xfrm>
          <a:prstGeom prst="ellipse">
            <a:avLst/>
          </a:prstGeom>
          <a:solidFill>
            <a:srgbClr val="FFFFFF">
              <a:alpha val="1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7" name="Text 105"/>
          <p:cNvSpPr/>
          <p:nvPr/>
        </p:nvSpPr>
        <p:spPr>
          <a:xfrm>
            <a:off x="9062145" y="284262"/>
            <a:ext cx="20538" cy="20538"/>
          </a:xfrm>
          <a:prstGeom prst="ellipse">
            <a:avLst/>
          </a:prstGeom>
          <a:solidFill>
            <a:srgbClr val="FFFFFF">
              <a:alpha val="4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8" name="Text 106"/>
          <p:cNvSpPr/>
          <p:nvPr/>
        </p:nvSpPr>
        <p:spPr>
          <a:xfrm>
            <a:off x="8426500" y="3197423"/>
            <a:ext cx="19496" cy="19496"/>
          </a:xfrm>
          <a:prstGeom prst="ellipse">
            <a:avLst/>
          </a:prstGeom>
          <a:solidFill>
            <a:srgbClr val="FFFFFF">
              <a:alpha val="3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9" name="Text 107"/>
          <p:cNvSpPr/>
          <p:nvPr/>
        </p:nvSpPr>
        <p:spPr>
          <a:xfrm>
            <a:off x="7800677" y="1072604"/>
            <a:ext cx="22175" cy="22175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0" name="Text 108"/>
          <p:cNvSpPr/>
          <p:nvPr/>
        </p:nvSpPr>
        <p:spPr>
          <a:xfrm>
            <a:off x="3164830" y="714821"/>
            <a:ext cx="6251" cy="6251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1" name="Text 109"/>
          <p:cNvSpPr/>
          <p:nvPr/>
        </p:nvSpPr>
        <p:spPr>
          <a:xfrm>
            <a:off x="1889671" y="1112937"/>
            <a:ext cx="20985" cy="20985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2" name="Text 110"/>
          <p:cNvSpPr/>
          <p:nvPr/>
        </p:nvSpPr>
        <p:spPr>
          <a:xfrm>
            <a:off x="2531120" y="2972246"/>
            <a:ext cx="13841" cy="13841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3" name="Text 111"/>
          <p:cNvSpPr/>
          <p:nvPr/>
        </p:nvSpPr>
        <p:spPr>
          <a:xfrm>
            <a:off x="8763595" y="4397127"/>
            <a:ext cx="22920" cy="22920"/>
          </a:xfrm>
          <a:prstGeom prst="ellipse">
            <a:avLst/>
          </a:prstGeom>
          <a:solidFill>
            <a:srgbClr val="FFFFFF">
              <a:alpha val="4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4" name="Text 112"/>
          <p:cNvSpPr/>
          <p:nvPr/>
        </p:nvSpPr>
        <p:spPr>
          <a:xfrm>
            <a:off x="6054328" y="465534"/>
            <a:ext cx="11757" cy="11757"/>
          </a:xfrm>
          <a:prstGeom prst="ellipse">
            <a:avLst/>
          </a:prstGeom>
          <a:solidFill>
            <a:srgbClr val="FFFFFF">
              <a:alpha val="2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5" name="Text 113"/>
          <p:cNvSpPr/>
          <p:nvPr/>
        </p:nvSpPr>
        <p:spPr>
          <a:xfrm>
            <a:off x="7891909" y="2346275"/>
            <a:ext cx="18901" cy="18901"/>
          </a:xfrm>
          <a:prstGeom prst="ellipse">
            <a:avLst/>
          </a:prstGeom>
          <a:solidFill>
            <a:srgbClr val="FFFFFF">
              <a:alpha val="4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6" name="Text 114"/>
          <p:cNvSpPr/>
          <p:nvPr/>
        </p:nvSpPr>
        <p:spPr>
          <a:xfrm>
            <a:off x="9007376" y="2949773"/>
            <a:ext cx="20687" cy="20687"/>
          </a:xfrm>
          <a:prstGeom prst="ellipse">
            <a:avLst/>
          </a:prstGeom>
          <a:solidFill>
            <a:srgbClr val="FFFFFF">
              <a:alpha val="3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7" name="Text 115"/>
          <p:cNvSpPr/>
          <p:nvPr/>
        </p:nvSpPr>
        <p:spPr>
          <a:xfrm>
            <a:off x="5912346" y="4025205"/>
            <a:ext cx="16818" cy="16818"/>
          </a:xfrm>
          <a:prstGeom prst="ellipse">
            <a:avLst/>
          </a:prstGeom>
          <a:solidFill>
            <a:srgbClr val="FFFFFF">
              <a:alpha val="3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8" name="Text 116"/>
          <p:cNvSpPr/>
          <p:nvPr/>
        </p:nvSpPr>
        <p:spPr>
          <a:xfrm>
            <a:off x="8628162" y="3223766"/>
            <a:ext cx="24557" cy="24557"/>
          </a:xfrm>
          <a:prstGeom prst="ellipse">
            <a:avLst/>
          </a:prstGeom>
          <a:solidFill>
            <a:srgbClr val="FFFFFF">
              <a:alpha val="4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9" name="Text 117"/>
          <p:cNvSpPr/>
          <p:nvPr/>
        </p:nvSpPr>
        <p:spPr>
          <a:xfrm>
            <a:off x="5267920" y="103138"/>
            <a:ext cx="13692" cy="13692"/>
          </a:xfrm>
          <a:prstGeom prst="ellipse">
            <a:avLst/>
          </a:prstGeom>
          <a:solidFill>
            <a:srgbClr val="FFFFFF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0" name="Text 118"/>
          <p:cNvSpPr/>
          <p:nvPr/>
        </p:nvSpPr>
        <p:spPr>
          <a:xfrm>
            <a:off x="6808143" y="4608909"/>
            <a:ext cx="24557" cy="24557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1" name="Text 119"/>
          <p:cNvSpPr/>
          <p:nvPr/>
        </p:nvSpPr>
        <p:spPr>
          <a:xfrm>
            <a:off x="1232743" y="4663976"/>
            <a:ext cx="8930" cy="8930"/>
          </a:xfrm>
          <a:prstGeom prst="ellipse">
            <a:avLst/>
          </a:prstGeom>
          <a:solidFill>
            <a:srgbClr val="FFFFFF">
              <a:alpha val="3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2" name="Text 120"/>
          <p:cNvSpPr/>
          <p:nvPr/>
        </p:nvSpPr>
        <p:spPr>
          <a:xfrm>
            <a:off x="6900863" y="3844677"/>
            <a:ext cx="18008" cy="18008"/>
          </a:xfrm>
          <a:prstGeom prst="ellipse">
            <a:avLst/>
          </a:prstGeom>
          <a:solidFill>
            <a:srgbClr val="FFFFFF">
              <a:alpha val="4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3" name="Text 121"/>
          <p:cNvSpPr/>
          <p:nvPr/>
        </p:nvSpPr>
        <p:spPr>
          <a:xfrm>
            <a:off x="5278189" y="874663"/>
            <a:ext cx="10864" cy="10864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4" name="Text 122"/>
          <p:cNvSpPr/>
          <p:nvPr/>
        </p:nvSpPr>
        <p:spPr>
          <a:xfrm>
            <a:off x="3576935" y="1362670"/>
            <a:ext cx="24259" cy="24259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5" name="Text 123"/>
          <p:cNvSpPr/>
          <p:nvPr/>
        </p:nvSpPr>
        <p:spPr>
          <a:xfrm>
            <a:off x="7763917" y="3338513"/>
            <a:ext cx="17859" cy="17859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6" name="Text 124"/>
          <p:cNvSpPr/>
          <p:nvPr/>
        </p:nvSpPr>
        <p:spPr>
          <a:xfrm>
            <a:off x="777032" y="3612952"/>
            <a:ext cx="7888" cy="7888"/>
          </a:xfrm>
          <a:prstGeom prst="ellipse">
            <a:avLst/>
          </a:prstGeom>
          <a:solidFill>
            <a:srgbClr val="FFFFFF">
              <a:alpha val="2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7" name="Text 125"/>
          <p:cNvSpPr/>
          <p:nvPr/>
        </p:nvSpPr>
        <p:spPr>
          <a:xfrm>
            <a:off x="5096768" y="1207740"/>
            <a:ext cx="7144" cy="7144"/>
          </a:xfrm>
          <a:prstGeom prst="ellipse">
            <a:avLst/>
          </a:prstGeom>
          <a:solidFill>
            <a:srgbClr val="FFFFFF">
              <a:alpha val="2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8" name="Text 126"/>
          <p:cNvSpPr/>
          <p:nvPr/>
        </p:nvSpPr>
        <p:spPr>
          <a:xfrm>
            <a:off x="2451646" y="4636889"/>
            <a:ext cx="8334" cy="833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9" name="Text 127"/>
          <p:cNvSpPr/>
          <p:nvPr/>
        </p:nvSpPr>
        <p:spPr>
          <a:xfrm>
            <a:off x="7200305" y="721072"/>
            <a:ext cx="18455" cy="18455"/>
          </a:xfrm>
          <a:prstGeom prst="ellipse">
            <a:avLst/>
          </a:prstGeom>
          <a:solidFill>
            <a:srgbClr val="FFFFFF">
              <a:alpha val="3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0" name="Text 128"/>
          <p:cNvSpPr/>
          <p:nvPr/>
        </p:nvSpPr>
        <p:spPr>
          <a:xfrm>
            <a:off x="754261" y="770930"/>
            <a:ext cx="16520" cy="16520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1" name="Text 129"/>
          <p:cNvSpPr/>
          <p:nvPr/>
        </p:nvSpPr>
        <p:spPr>
          <a:xfrm>
            <a:off x="3949303" y="497532"/>
            <a:ext cx="3870" cy="3870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2" name="Text 130"/>
          <p:cNvSpPr/>
          <p:nvPr/>
        </p:nvSpPr>
        <p:spPr>
          <a:xfrm>
            <a:off x="3529310" y="33189"/>
            <a:ext cx="7441" cy="7441"/>
          </a:xfrm>
          <a:prstGeom prst="ellipse">
            <a:avLst/>
          </a:prstGeom>
          <a:solidFill>
            <a:srgbClr val="FFFFFF">
              <a:alpha val="43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3" name="Text 131"/>
          <p:cNvSpPr/>
          <p:nvPr/>
        </p:nvSpPr>
        <p:spPr>
          <a:xfrm>
            <a:off x="3356074" y="1253133"/>
            <a:ext cx="6400" cy="6400"/>
          </a:xfrm>
          <a:prstGeom prst="ellipse">
            <a:avLst/>
          </a:prstGeom>
          <a:solidFill>
            <a:srgbClr val="FFFFFF">
              <a:alpha val="4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4" name="Text 132"/>
          <p:cNvSpPr/>
          <p:nvPr/>
        </p:nvSpPr>
        <p:spPr>
          <a:xfrm>
            <a:off x="6923038" y="518815"/>
            <a:ext cx="9525" cy="9525"/>
          </a:xfrm>
          <a:prstGeom prst="ellipse">
            <a:avLst/>
          </a:prstGeom>
          <a:solidFill>
            <a:srgbClr val="FFFFFF">
              <a:alpha val="1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5" name="Text 133"/>
          <p:cNvSpPr/>
          <p:nvPr/>
        </p:nvSpPr>
        <p:spPr>
          <a:xfrm>
            <a:off x="1156395" y="4963567"/>
            <a:ext cx="13841" cy="13841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6" name="Text 134"/>
          <p:cNvSpPr/>
          <p:nvPr/>
        </p:nvSpPr>
        <p:spPr>
          <a:xfrm>
            <a:off x="8381107" y="2924473"/>
            <a:ext cx="16222" cy="16222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7" name="Text 135"/>
          <p:cNvSpPr/>
          <p:nvPr/>
        </p:nvSpPr>
        <p:spPr>
          <a:xfrm>
            <a:off x="3663404" y="3806428"/>
            <a:ext cx="22622" cy="22622"/>
          </a:xfrm>
          <a:prstGeom prst="ellipse">
            <a:avLst/>
          </a:prstGeom>
          <a:solidFill>
            <a:srgbClr val="FFFFFF">
              <a:alpha val="4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8" name="Text 136"/>
          <p:cNvSpPr/>
          <p:nvPr/>
        </p:nvSpPr>
        <p:spPr>
          <a:xfrm>
            <a:off x="7832824" y="3509070"/>
            <a:ext cx="17413" cy="17413"/>
          </a:xfrm>
          <a:prstGeom prst="ellipse">
            <a:avLst/>
          </a:prstGeom>
          <a:solidFill>
            <a:srgbClr val="FFFFFF">
              <a:alpha val="2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9" name="Text 137"/>
          <p:cNvSpPr/>
          <p:nvPr/>
        </p:nvSpPr>
        <p:spPr>
          <a:xfrm>
            <a:off x="4218533" y="5087541"/>
            <a:ext cx="22622" cy="22622"/>
          </a:xfrm>
          <a:prstGeom prst="ellipse">
            <a:avLst/>
          </a:prstGeom>
          <a:solidFill>
            <a:srgbClr val="FFFFFF">
              <a:alpha val="2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0" name="Text 138"/>
          <p:cNvSpPr/>
          <p:nvPr/>
        </p:nvSpPr>
        <p:spPr>
          <a:xfrm>
            <a:off x="6121747" y="1639044"/>
            <a:ext cx="12204" cy="12204"/>
          </a:xfrm>
          <a:prstGeom prst="ellipse">
            <a:avLst/>
          </a:prstGeom>
          <a:solidFill>
            <a:srgbClr val="FFFFFF">
              <a:alpha val="4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1" name="Text 139"/>
          <p:cNvSpPr/>
          <p:nvPr/>
        </p:nvSpPr>
        <p:spPr>
          <a:xfrm>
            <a:off x="6326386" y="268039"/>
            <a:ext cx="19645" cy="19645"/>
          </a:xfrm>
          <a:prstGeom prst="ellipse">
            <a:avLst/>
          </a:prstGeom>
          <a:solidFill>
            <a:srgbClr val="FFFFFF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2" name="Text 140"/>
          <p:cNvSpPr/>
          <p:nvPr/>
        </p:nvSpPr>
        <p:spPr>
          <a:xfrm>
            <a:off x="3745855" y="2101453"/>
            <a:ext cx="4018" cy="401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3" name="Text 141"/>
          <p:cNvSpPr/>
          <p:nvPr/>
        </p:nvSpPr>
        <p:spPr>
          <a:xfrm>
            <a:off x="5582543" y="3643015"/>
            <a:ext cx="22324" cy="22324"/>
          </a:xfrm>
          <a:prstGeom prst="ellipse">
            <a:avLst/>
          </a:prstGeom>
          <a:solidFill>
            <a:srgbClr val="FFFFFF">
              <a:alpha val="51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4" name="Text 142"/>
          <p:cNvSpPr/>
          <p:nvPr/>
        </p:nvSpPr>
        <p:spPr>
          <a:xfrm>
            <a:off x="1274266" y="1455986"/>
            <a:ext cx="16520" cy="16520"/>
          </a:xfrm>
          <a:prstGeom prst="ellipse">
            <a:avLst/>
          </a:prstGeom>
          <a:solidFill>
            <a:srgbClr val="FFFFFF">
              <a:alpha val="4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5" name="Text 143"/>
          <p:cNvSpPr/>
          <p:nvPr/>
        </p:nvSpPr>
        <p:spPr>
          <a:xfrm>
            <a:off x="3068538" y="4965948"/>
            <a:ext cx="18008" cy="18008"/>
          </a:xfrm>
          <a:prstGeom prst="ellipse">
            <a:avLst/>
          </a:prstGeom>
          <a:solidFill>
            <a:srgbClr val="FFFFFF">
              <a:alpha val="4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6" name="Text 144"/>
          <p:cNvSpPr/>
          <p:nvPr/>
        </p:nvSpPr>
        <p:spPr>
          <a:xfrm>
            <a:off x="5303193" y="498872"/>
            <a:ext cx="14288" cy="1428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7" name="Text 145"/>
          <p:cNvSpPr/>
          <p:nvPr/>
        </p:nvSpPr>
        <p:spPr>
          <a:xfrm>
            <a:off x="4927699" y="3931890"/>
            <a:ext cx="17859" cy="17859"/>
          </a:xfrm>
          <a:prstGeom prst="ellipse">
            <a:avLst/>
          </a:prstGeom>
          <a:solidFill>
            <a:srgbClr val="FFFFFF">
              <a:alpha val="4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8" name="Text 146"/>
          <p:cNvSpPr/>
          <p:nvPr/>
        </p:nvSpPr>
        <p:spPr>
          <a:xfrm>
            <a:off x="5935266" y="3329880"/>
            <a:ext cx="18901" cy="18901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9" name="Text 147"/>
          <p:cNvSpPr/>
          <p:nvPr/>
        </p:nvSpPr>
        <p:spPr>
          <a:xfrm>
            <a:off x="5735538" y="1537990"/>
            <a:ext cx="21878" cy="21878"/>
          </a:xfrm>
          <a:prstGeom prst="ellipse">
            <a:avLst/>
          </a:prstGeom>
          <a:solidFill>
            <a:srgbClr val="FFFFFF">
              <a:alpha val="14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0" name="Text 148"/>
          <p:cNvSpPr/>
          <p:nvPr/>
        </p:nvSpPr>
        <p:spPr>
          <a:xfrm>
            <a:off x="6456462" y="5063133"/>
            <a:ext cx="15032" cy="15032"/>
          </a:xfrm>
          <a:prstGeom prst="ellipse">
            <a:avLst/>
          </a:prstGeom>
          <a:solidFill>
            <a:srgbClr val="FFFFFF">
              <a:alpha val="39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1" name="Text 149"/>
          <p:cNvSpPr/>
          <p:nvPr/>
        </p:nvSpPr>
        <p:spPr>
          <a:xfrm>
            <a:off x="2071390" y="1159835"/>
            <a:ext cx="5001220" cy="2715220"/>
          </a:xfrm>
          <a:prstGeom prst="rect">
            <a:avLst/>
          </a:prstGeom>
          <a:gradFill rotWithShape="1">
            <a:gsLst>
              <a:gs pos="0">
                <a:srgbClr val="5C6BC0">
                  <a:alpha val="18000"/>
                </a:srgbClr>
              </a:gs>
              <a:gs pos="45000">
                <a:srgbClr val="5C6BC0">
                  <a:alpha val="7000"/>
                </a:srgbClr>
              </a:gs>
              <a:gs pos="7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52" name="Image 0" descr="preencoded.png">    </p:cNvPr>
          <p:cNvPicPr>
            <a:picLocks noChangeAspect="1"/>
          </p:cNvPicPr>
          <p:nvPr/>
        </p:nvPicPr>
        <p:blipFill>
          <a:blip r:embed="rId1">
            <a:alphaModFix amt="7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2230" y="481980"/>
            <a:ext cx="4179540" cy="4179540"/>
          </a:xfrm>
          <a:prstGeom prst="rect">
            <a:avLst/>
          </a:prstGeom>
        </p:spPr>
      </p:pic>
      <p:sp>
        <p:nvSpPr>
          <p:cNvPr id="153" name="Text 150"/>
          <p:cNvSpPr/>
          <p:nvPr/>
        </p:nvSpPr>
        <p:spPr>
          <a:xfrm>
            <a:off x="4006900" y="332631"/>
            <a:ext cx="429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7986CB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4" name="Text 151"/>
          <p:cNvSpPr/>
          <p:nvPr/>
        </p:nvSpPr>
        <p:spPr>
          <a:xfrm>
            <a:off x="4550420" y="314920"/>
            <a:ext cx="43160" cy="43160"/>
          </a:xfrm>
          <a:prstGeom prst="ellipse">
            <a:avLst/>
          </a:prstGeom>
          <a:solidFill>
            <a:srgbClr val="C9A84C"/>
          </a:solidFill>
          <a:ln/>
          <a:effectLst>
            <a:outerShdw sx="100000" sy="100000" kx="0" ky="0" algn="bl" rotWithShape="0" blurRad="57150" dist="50800" dir="16200000">
              <a:srgbClr val="c9a84c">
                <a:alpha val="8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5" name="Text 152"/>
          <p:cNvSpPr/>
          <p:nvPr/>
        </p:nvSpPr>
        <p:spPr>
          <a:xfrm>
            <a:off x="4707880" y="332631"/>
            <a:ext cx="429220" cy="7590"/>
          </a:xfrm>
          <a:prstGeom prst="rect">
            <a:avLst/>
          </a:prstGeom>
          <a:gradFill rotWithShape="1">
            <a:gsLst>
              <a:gs pos="0">
                <a:srgbClr val="7986CB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6" name="Text 153"/>
          <p:cNvSpPr/>
          <p:nvPr/>
        </p:nvSpPr>
        <p:spPr>
          <a:xfrm>
            <a:off x="397210" y="429071"/>
            <a:ext cx="8349432" cy="3964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35"/>
              </a:lnSpc>
              <a:buNone/>
            </a:pPr>
            <a:r>
              <a:rPr lang="en-US" sz="2030" b="1" spc="81" kern="0" dirty="0">
                <a:solidFill>
                  <a:srgbClr val="E8EAF6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THE GEOMETRY OF THE VACUUM AWAITS EXPLORATION</a:t>
            </a:r>
            <a:endParaRPr lang="en-US" sz="2030" dirty="0"/>
          </a:p>
        </p:txBody>
      </p:sp>
      <p:sp>
        <p:nvSpPr>
          <p:cNvPr id="157" name="Text 154"/>
          <p:cNvSpPr/>
          <p:nvPr/>
        </p:nvSpPr>
        <p:spPr>
          <a:xfrm>
            <a:off x="1876723" y="1040160"/>
            <a:ext cx="5390555" cy="1730524"/>
          </a:xfrm>
          <a:prstGeom prst="roundRect">
            <a:avLst>
              <a:gd name="adj" fmla="val 1688"/>
            </a:avLst>
          </a:prstGeom>
          <a:solidFill>
            <a:srgbClr val="0C122E">
              <a:alpha val="45000"/>
            </a:srgbClr>
          </a:solidFill>
          <a:ln w="9525">
            <a:solidFill>
              <a:srgbClr val="5C6BC0">
                <a:alpha val="22000"/>
              </a:srgbClr>
            </a:solidFill>
          </a:ln>
        </p:spPr>
        <p:txBody>
          <a:bodyPr wrap="square" lIns="285750" tIns="200660" rIns="285750" bIns="200660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C9A84C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"</a:t>
            </a:r>
            <a:endParaRPr lang="en-US" sz="3600" dirty="0"/>
          </a:p>
          <a:p>
            <a:pPr algn="ctr" indent="0" marL="0">
              <a:buNone/>
            </a:pPr>
            <a:r>
              <a:rPr lang="en-US" sz="1100" i="1" spc="11" kern="0" dirty="0">
                <a:solidFill>
                  <a:srgbClr val="DDE1F7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The vacuum is not empty — it is the most information-rich structure in the universe.</a:t>
            </a:r>
            <a:br/>
            <a:pPr algn="ctr" indent="0" marL="0">
              <a:buNone/>
            </a:pPr>
            <a:r>
              <a:rPr lang="en-US" sz="1100" i="1" spc="11" kern="0" dirty="0">
                <a:solidFill>
                  <a:srgbClr val="DDE1F7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It holds all of physics, all of chemistry, and perhaps all of consciousness,</a:t>
            </a:r>
            <a:br/>
            <a:pPr algn="ctr" indent="0" marL="0">
              <a:buNone/>
            </a:pPr>
            <a:r>
              <a:rPr lang="en-US" sz="1100" i="1" spc="11" kern="0" dirty="0">
                <a:solidFill>
                  <a:srgbClr val="DDE1F7"/>
                </a:solidFill>
                <a:latin typeface="Constantia" altFont="Arial" pitchFamily="34" charset="0"/>
                <a:ea typeface="Constantia" altFont="Arial" pitchFamily="34" charset="-122"/>
                <a:cs typeface="Constantia" altFont="Arial" pitchFamily="34" charset="-120"/>
              </a:rPr>
              <a:t> in perfect geometric silence.</a:t>
            </a:r>
            <a:pPr algn="ctr" indent="0" marL="0">
              <a:buNone/>
            </a:pPr>
            <a:endParaRPr lang="en-US" sz="3600" dirty="0"/>
          </a:p>
          <a:p>
            <a:pPr algn="ctr" indent="0" marL="0">
              <a:buNone/>
            </a:pPr>
            <a:r>
              <a:rPr lang="en-US" sz="790" b="1" spc="95" kern="0" dirty="0">
                <a:solidFill>
                  <a:srgbClr val="C9A84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— MICHAEL MARSDEN  ·  UNIVERSAL VACUUM GEOMETRY 2.0</a:t>
            </a:r>
            <a:endParaRPr lang="en-US" sz="3600" dirty="0"/>
          </a:p>
        </p:txBody>
      </p:sp>
      <p:sp>
        <p:nvSpPr>
          <p:cNvPr id="158" name="Text 155"/>
          <p:cNvSpPr/>
          <p:nvPr/>
        </p:nvSpPr>
        <p:spPr>
          <a:xfrm>
            <a:off x="2493764" y="2891730"/>
            <a:ext cx="1560704" cy="336500"/>
          </a:xfrm>
          <a:prstGeom prst="roundRect">
            <a:avLst>
              <a:gd name="adj" fmla="val 4152"/>
            </a:avLst>
          </a:prstGeom>
          <a:gradFill rotWithShape="1">
            <a:gsLst>
              <a:gs pos="0">
                <a:srgbClr val="5C6BC0"/>
              </a:gs>
              <a:gs pos="100000">
                <a:srgbClr val="3D4EA6"/>
              </a:gs>
            </a:gsLst>
            <a:lin ang="2700000" scaled="1"/>
          </a:gradFill>
          <a:ln w="9525">
            <a:solidFill>
              <a:srgbClr val="7986CB">
                <a:alpha val="50000"/>
              </a:srgbClr>
            </a:solidFill>
          </a:ln>
          <a:effectLst>
            <a:outerShdw sx="100000" sy="100000" kx="0" ky="0" algn="bl" rotWithShape="0" blurRad="143510" dist="29210" dir="5400000">
              <a:srgbClr val="5c6bc0">
                <a:alpha val="35000"/>
              </a:srgbClr>
            </a:outerShdw>
          </a:effectLst>
        </p:spPr>
        <p:txBody>
          <a:bodyPr wrap="none" lIns="185420" tIns="78740" rIns="185420" bIns="78740" rtlCol="0" anchor="ctr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spc="118" kern="0" dirty="0">
                <a:solidFill>
                  <a:srgbClr val="FFFFFF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COLLABORATE</a:t>
            </a:r>
            <a:endParaRPr lang="en-US" sz="840" dirty="0"/>
          </a:p>
        </p:txBody>
      </p:sp>
      <p:sp>
        <p:nvSpPr>
          <p:cNvPr id="159" name="Text 156"/>
          <p:cNvSpPr/>
          <p:nvPr/>
        </p:nvSpPr>
        <p:spPr>
          <a:xfrm>
            <a:off x="4181326" y="2891730"/>
            <a:ext cx="1381423" cy="336500"/>
          </a:xfrm>
          <a:prstGeom prst="roundRect">
            <a:avLst>
              <a:gd name="adj" fmla="val 4152"/>
            </a:avLst>
          </a:prstGeom>
          <a:noFill/>
          <a:ln w="9525">
            <a:solidFill>
              <a:srgbClr val="7986CB">
                <a:alpha val="35000"/>
              </a:srgbClr>
            </a:solidFill>
          </a:ln>
        </p:spPr>
        <p:txBody>
          <a:bodyPr wrap="none" lIns="185420" tIns="78740" rIns="185420" bIns="78740" rtlCol="0" anchor="ctr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spc="118" kern="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CHALLENGE</a:t>
            </a:r>
            <a:endParaRPr lang="en-US" sz="840" dirty="0"/>
          </a:p>
        </p:txBody>
      </p:sp>
      <p:sp>
        <p:nvSpPr>
          <p:cNvPr id="160" name="Text 157"/>
          <p:cNvSpPr/>
          <p:nvPr/>
        </p:nvSpPr>
        <p:spPr>
          <a:xfrm>
            <a:off x="5693122" y="2891730"/>
            <a:ext cx="976256" cy="336500"/>
          </a:xfrm>
          <a:prstGeom prst="roundRect">
            <a:avLst>
              <a:gd name="adj" fmla="val 4152"/>
            </a:avLst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8000"/>
                </a:srgbClr>
              </a:gs>
            </a:gsLst>
            <a:lin ang="2700000" scaled="1"/>
          </a:gradFill>
          <a:ln w="9525">
            <a:solidFill>
              <a:srgbClr val="C9A84C">
                <a:alpha val="40000"/>
              </a:srgbClr>
            </a:solidFill>
          </a:ln>
        </p:spPr>
        <p:txBody>
          <a:bodyPr wrap="none" lIns="185420" tIns="78740" rIns="185420" bIns="78740" rtlCol="0" anchor="ctr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spc="118" kern="0" dirty="0">
                <a:solidFill>
                  <a:srgbClr val="C9A84C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BUILD</a:t>
            </a:r>
            <a:endParaRPr lang="en-US" sz="840" dirty="0"/>
          </a:p>
        </p:txBody>
      </p:sp>
      <p:sp>
        <p:nvSpPr>
          <p:cNvPr id="161" name="Text 158"/>
          <p:cNvSpPr/>
          <p:nvPr/>
        </p:nvSpPr>
        <p:spPr>
          <a:xfrm>
            <a:off x="0" y="4714280"/>
            <a:ext cx="9144000" cy="429220"/>
          </a:xfrm>
          <a:prstGeom prst="rect">
            <a:avLst/>
          </a:prstGeom>
          <a:gradFill rotWithShape="1">
            <a:gsLst>
              <a:gs pos="0">
                <a:srgbClr val="0C122E">
                  <a:alpha val="92000"/>
                </a:srgbClr>
              </a:gs>
              <a:gs pos="50000">
                <a:srgbClr val="0A0E1E">
                  <a:alpha val="95000"/>
                </a:srgbClr>
              </a:gs>
              <a:gs pos="100000">
                <a:srgbClr val="0C122E">
                  <a:alpha val="92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2" name="Text 159"/>
          <p:cNvSpPr/>
          <p:nvPr/>
        </p:nvSpPr>
        <p:spPr>
          <a:xfrm>
            <a:off x="0" y="4714280"/>
            <a:ext cx="9144000" cy="9525"/>
          </a:xfrm>
          <a:prstGeom prst="rect">
            <a:avLst/>
          </a:prstGeom>
          <a:solidFill>
            <a:srgbClr val="5C6BC0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505" y="4867284"/>
            <a:ext cx="132588" cy="132588"/>
          </a:xfrm>
          <a:prstGeom prst="rect">
            <a:avLst/>
          </a:prstGeom>
        </p:spPr>
      </p:pic>
      <p:sp>
        <p:nvSpPr>
          <p:cNvPr id="164" name="Text 160"/>
          <p:cNvSpPr/>
          <p:nvPr/>
        </p:nvSpPr>
        <p:spPr>
          <a:xfrm>
            <a:off x="675829" y="4864150"/>
            <a:ext cx="112518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mkmarsden@aol.com</a:t>
            </a:r>
            <a:endParaRPr lang="en-US" sz="730" dirty="0"/>
          </a:p>
        </p:txBody>
      </p:sp>
      <p:sp>
        <p:nvSpPr>
          <p:cNvPr id="165" name="Text 161"/>
          <p:cNvSpPr/>
          <p:nvPr/>
        </p:nvSpPr>
        <p:spPr>
          <a:xfrm>
            <a:off x="1870174" y="4869507"/>
            <a:ext cx="7590" cy="128141"/>
          </a:xfrm>
          <a:prstGeom prst="rect">
            <a:avLst/>
          </a:prstGeom>
          <a:solidFill>
            <a:srgbClr val="7986CB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20500" y="4867284"/>
            <a:ext cx="132588" cy="132588"/>
          </a:xfrm>
          <a:prstGeom prst="rect">
            <a:avLst/>
          </a:prstGeom>
        </p:spPr>
      </p:pic>
      <p:sp>
        <p:nvSpPr>
          <p:cNvPr id="167" name="Text 162"/>
          <p:cNvSpPr/>
          <p:nvPr/>
        </p:nvSpPr>
        <p:spPr>
          <a:xfrm>
            <a:off x="2295823" y="4864150"/>
            <a:ext cx="122685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Chico, California  ·  2026</a:t>
            </a:r>
            <a:endParaRPr lang="en-US" sz="730" dirty="0"/>
          </a:p>
        </p:txBody>
      </p:sp>
      <p:sp>
        <p:nvSpPr>
          <p:cNvPr id="168" name="Text 163"/>
          <p:cNvSpPr/>
          <p:nvPr/>
        </p:nvSpPr>
        <p:spPr>
          <a:xfrm>
            <a:off x="3907929" y="4830217"/>
            <a:ext cx="1236315" cy="206871"/>
          </a:xfrm>
          <a:prstGeom prst="roundRect">
            <a:avLst>
              <a:gd name="adj" fmla="val 6753"/>
            </a:avLst>
          </a:prstGeom>
          <a:solidFill>
            <a:srgbClr val="5C6BC0">
              <a:alpha val="8000"/>
            </a:srgbClr>
          </a:solidFill>
          <a:ln w="9525">
            <a:solidFill>
              <a:srgbClr val="5C6BC0">
                <a:alpha val="2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75059" y="4867284"/>
            <a:ext cx="132588" cy="132588"/>
          </a:xfrm>
          <a:prstGeom prst="rect">
            <a:avLst/>
          </a:prstGeom>
        </p:spPr>
      </p:pic>
      <p:sp>
        <p:nvSpPr>
          <p:cNvPr id="170" name="Text 164"/>
          <p:cNvSpPr/>
          <p:nvPr/>
        </p:nvSpPr>
        <p:spPr>
          <a:xfrm>
            <a:off x="4136082" y="4868912"/>
            <a:ext cx="100354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7986CB"/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CC0 Public Domain</a:t>
            </a:r>
            <a:endParaRPr lang="en-US" sz="680" dirty="0"/>
          </a:p>
        </p:txBody>
      </p:sp>
      <p:sp>
        <p:nvSpPr>
          <p:cNvPr id="171" name="Text 165"/>
          <p:cNvSpPr/>
          <p:nvPr/>
        </p:nvSpPr>
        <p:spPr>
          <a:xfrm>
            <a:off x="5640884" y="4868912"/>
            <a:ext cx="338128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spc="68" kern="0" dirty="0">
                <a:solidFill>
                  <a:srgbClr val="7986CB">
                    <a:alpha val="55000"/>
                  </a:srgbClr>
                </a:solidFill>
                <a:latin typeface="Corbel" altFont="Arial" pitchFamily="34" charset="0"/>
                <a:ea typeface="Corbel" altFont="Arial" pitchFamily="34" charset="-122"/>
                <a:cs typeface="Corbel" altFont="Arial" pitchFamily="34" charset="-120"/>
              </a:rPr>
              <a:t>UNIVERSAL VACUUM GEOMETRY 2.0  ·  SECOND EDITION 2026</a:t>
            </a:r>
            <a:endParaRPr lang="en-US" sz="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docgen</cp:lastModifiedBy>
  <cp:revision>1</cp:revision>
  <dcterms:created xsi:type="dcterms:W3CDTF">2026-08-05T17:12:16Z</dcterms:created>
  <dcterms:modified xsi:type="dcterms:W3CDTF">2026-08-05T17:12:16Z</dcterms:modified>
</cp:coreProperties>
</file>